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0"/>
  </p:notesMasterIdLst>
  <p:sldIdLst>
    <p:sldId id="256" r:id="rId2"/>
    <p:sldId id="407" r:id="rId3"/>
    <p:sldId id="430" r:id="rId4"/>
    <p:sldId id="431" r:id="rId5"/>
    <p:sldId id="433" r:id="rId6"/>
    <p:sldId id="434" r:id="rId7"/>
    <p:sldId id="435" r:id="rId8"/>
    <p:sldId id="43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00"/>
    <a:srgbClr val="E20000"/>
    <a:srgbClr val="EA0000"/>
    <a:srgbClr val="0000FF"/>
    <a:srgbClr val="C00000"/>
    <a:srgbClr val="9D9D9D"/>
    <a:srgbClr val="D5FFF4"/>
    <a:srgbClr val="A7E8FF"/>
    <a:srgbClr val="71DAFF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162" autoAdjust="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9CE6E-970F-433B-8370-9C113BCA844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2795E-D508-45E8-91C5-AC85B0D5B6E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2795E-D508-45E8-91C5-AC85B0D5B6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191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91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F53AD76-4652-4ECE-A2C8-8BAA58DEE4C3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5A75D-D291-4566-8896-3A01D9EB49FB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82704-D0FE-49BD-A9C5-9DDDC7D98828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98558-AE25-49AC-B8F9-DBE359FFD655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F012F-FC26-46A7-ABC1-7D519FD2AE77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7869-95EF-412E-809A-4B7C8A49EFE0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547A-25FE-4348-B565-601AA2888392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4DBA-79D7-4DA1-BE73-C87C56124AE3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F97D0-3BE4-439C-AA3D-B93DB7F17ACB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37D5D-A39B-49C0-A173-418C3BA26950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6A2B-9D4B-4FDF-8A49-8F8A8B38D4F3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897E5-2844-4962-826E-7AD9ED076D3F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14E6-4FBB-42A3-B31E-490E124E4A4C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3001B18-6D7F-4438-B689-C7C7274FC4DF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6" r:id="rId1"/>
    <p:sldLayoutId id="2147484874" r:id="rId2"/>
    <p:sldLayoutId id="2147484875" r:id="rId3"/>
    <p:sldLayoutId id="2147484876" r:id="rId4"/>
    <p:sldLayoutId id="2147484877" r:id="rId5"/>
    <p:sldLayoutId id="2147484878" r:id="rId6"/>
    <p:sldLayoutId id="2147484879" r:id="rId7"/>
    <p:sldLayoutId id="2147484880" r:id="rId8"/>
    <p:sldLayoutId id="2147484881" r:id="rId9"/>
    <p:sldLayoutId id="2147484882" r:id="rId10"/>
    <p:sldLayoutId id="2147484883" r:id="rId11"/>
    <p:sldLayoutId id="2147484884" r:id="rId12"/>
    <p:sldLayoutId id="21474848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W-mu3XFicE" TargetMode="External"/><Relationship Id="rId2" Type="http://schemas.openxmlformats.org/officeDocument/2006/relationships/hyperlink" Target="https://www.youtube.com/watch?v=SSJYAbENLK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1071563"/>
            <a:ext cx="7572375" cy="5238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de-DE" sz="2400" b="1" cap="all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«самоуправления» 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«экономического взаимодействия» 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«Хорошей Глобализации»</a:t>
            </a:r>
            <a:endParaRPr lang="de-D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b="1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ИСКР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de-DE" sz="24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14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Представляемые материалы можно «скачать» с нашего сайта </a:t>
            </a:r>
            <a:r>
              <a:rPr lang="de-DE" sz="1600" b="1" u="sng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http://rdachse.isqe.ru</a:t>
            </a:r>
            <a:endParaRPr lang="ru-RU" sz="1600" b="1" u="sng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Ссылка на поясняющий видеоролик</a:t>
            </a:r>
            <a:endParaRPr lang="de-DE" sz="14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https://www.youtube.com/watch?v=SSJYAbENLKQ</a:t>
            </a:r>
            <a:endParaRPr lang="en-US" sz="1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https://www.youtube.com/watch?v=VW-mu3XFicE</a:t>
            </a:r>
            <a:r>
              <a:rPr lang="en-US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813" y="2643188"/>
            <a:ext cx="8001000" cy="3614737"/>
          </a:xfrm>
        </p:spPr>
        <p:txBody>
          <a:bodyPr/>
          <a:lstStyle/>
          <a:p>
            <a:pPr marL="533400" indent="-533400" eaLnBrk="1" hangingPunct="1"/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самоуправления в «Хорошей Глобализации»</a:t>
            </a:r>
          </a:p>
          <a:p>
            <a:pPr marL="533400" indent="-533400" eaLnBrk="1" hangingPunct="1"/>
            <a:endParaRPr lang="ru-RU" sz="2000" b="1" dirty="0">
              <a:latin typeface="Arial" charset="0"/>
            </a:endParaRPr>
          </a:p>
          <a:p>
            <a:pPr marL="533400" indent="-533400" eaLnBrk="1" hangingPunct="1"/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экономического взаимодействия в «Хорошей Глобализации»</a:t>
            </a:r>
          </a:p>
          <a:p>
            <a:pPr marL="533400" indent="-533400" eaLnBrk="1" hangingPunct="1"/>
            <a:endParaRPr lang="ru-RU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3400" indent="-533400" eaLnBrk="1" hangingPunct="1"/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переходной «трёхконтурной системы» в «Хорошей Глобализации»</a:t>
            </a:r>
            <a:endParaRPr lang="de-D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3400" indent="-533400" eaLnBrk="1" hangingPunct="1"/>
            <a:endParaRPr lang="de-D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3400" indent="-533400" eaLnBrk="1" hangingPunct="1"/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регистрации в ИСКР новых участников</a:t>
            </a:r>
          </a:p>
          <a:p>
            <a:pPr marL="533400" indent="-533400" eaLnBrk="1" hangingPunct="1"/>
            <a:endParaRPr lang="ru-RU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16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16200000">
            <a:off x="-982722" y="4015170"/>
            <a:ext cx="324036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/>
              <a:t>Формирование рейтингов доверия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1520" y="2060848"/>
            <a:ext cx="8568952" cy="288147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самоуправления в «Хорошей Глобализации»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300192" y="2492896"/>
            <a:ext cx="1928813" cy="52588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108000" rIns="90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«Хорошей Глобализации»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827584" y="2492896"/>
            <a:ext cx="1928813" cy="522008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75600" rIns="0" bIns="75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Высший Координационный Совет (ВКС) «Хорошей Глобализации»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827584" y="3140968"/>
            <a:ext cx="1928813" cy="523220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200" b="1" dirty="0"/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Координационные Советы (КС) по территориям стран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200" b="1" dirty="0"/>
          </a:p>
          <a:p>
            <a:pPr algn="ctr">
              <a:spcBef>
                <a:spcPct val="50000"/>
              </a:spcBef>
            </a:pPr>
            <a:endParaRPr lang="ru-RU" sz="200" b="1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827584" y="3789040"/>
            <a:ext cx="1928813" cy="523220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200" b="1" dirty="0"/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Координационные Советы (КС) по регионам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200" b="1" dirty="0"/>
          </a:p>
          <a:p>
            <a:pPr algn="ctr">
              <a:spcBef>
                <a:spcPct val="50000"/>
              </a:spcBef>
            </a:pPr>
            <a:endParaRPr lang="ru-RU" sz="200" b="1" dirty="0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827584" y="4437112"/>
            <a:ext cx="1928813" cy="523220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200" b="1" dirty="0"/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Координационные Советы (КС) на местных уровнях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200" b="1" dirty="0"/>
          </a:p>
          <a:p>
            <a:pPr algn="ctr">
              <a:spcBef>
                <a:spcPct val="50000"/>
              </a:spcBef>
            </a:pPr>
            <a:endParaRPr lang="ru-RU" sz="200" b="1" dirty="0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51520" y="6381328"/>
            <a:ext cx="8568952" cy="19581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Экономическая мотивация «Жить благодаря другим»</a:t>
            </a:r>
            <a:endParaRPr lang="ru-RU" sz="200" b="1" dirty="0"/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1520" y="6093296"/>
            <a:ext cx="8568952" cy="19581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Глобальная система «Качественного Развития», с «Качественно-Сбалансированной» моделью экономики</a:t>
            </a:r>
            <a:endParaRPr lang="ru-RU" sz="200" b="1" dirty="0"/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51520" y="5805264"/>
            <a:ext cx="8568952" cy="19581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Общественно-Экономическая формация «</a:t>
            </a:r>
            <a:r>
              <a:rPr lang="ru-RU" sz="800" b="1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Ампоцелизм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», с Ампельной системой нестоимостной оценки результатов творческого труда людей</a:t>
            </a:r>
            <a:endParaRPr lang="ru-RU" sz="200" b="1" dirty="0"/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827584" y="5085184"/>
            <a:ext cx="1928813" cy="62670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Участники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«Системы Совершенного Справедливого Развития» (СССР)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 rot="16200000">
            <a:off x="-1270754" y="4015170"/>
            <a:ext cx="324036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/>
              <a:t>Формирование Советов «снизу – вверх»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300192" y="3140968"/>
            <a:ext cx="1928813" cy="52588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108000" rIns="90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Операторы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 территориям старн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 rot="16200000">
            <a:off x="7082174" y="4015170"/>
            <a:ext cx="324036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/>
              <a:t>Организационно-Договорные Влияния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 rot="16200000">
            <a:off x="6794142" y="4015170"/>
            <a:ext cx="324036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/>
              <a:t>Двухсторонняя координация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300192" y="3789040"/>
            <a:ext cx="1928813" cy="52588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108000" rIns="90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Операторы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 территориям регионов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6300192" y="4437112"/>
            <a:ext cx="1928813" cy="52588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108000" rIns="90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Операторы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 местных уровнях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300192" y="5085184"/>
            <a:ext cx="1928813" cy="62670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Участники СССР,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координаторы, представители Оператора «Хорошей Глобализации»</a:t>
            </a:r>
          </a:p>
        </p:txBody>
      </p:sp>
      <p:sp>
        <p:nvSpPr>
          <p:cNvPr id="44" name="Line 184"/>
          <p:cNvSpPr>
            <a:spLocks noChangeShapeType="1"/>
          </p:cNvSpPr>
          <p:nvPr/>
        </p:nvSpPr>
        <p:spPr bwMode="auto">
          <a:xfrm flipV="1">
            <a:off x="2987824" y="2708920"/>
            <a:ext cx="3168352" cy="1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" name="Text Box 228"/>
          <p:cNvSpPr txBox="1">
            <a:spLocks noChangeArrowheads="1"/>
          </p:cNvSpPr>
          <p:nvPr/>
        </p:nvSpPr>
        <p:spPr bwMode="auto">
          <a:xfrm>
            <a:off x="3275856" y="2420888"/>
            <a:ext cx="2448272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Назначение </a:t>
            </a:r>
          </a:p>
        </p:txBody>
      </p:sp>
      <p:sp>
        <p:nvSpPr>
          <p:cNvPr id="47" name="Text Box 228"/>
          <p:cNvSpPr txBox="1">
            <a:spLocks noChangeArrowheads="1"/>
          </p:cNvSpPr>
          <p:nvPr/>
        </p:nvSpPr>
        <p:spPr bwMode="auto">
          <a:xfrm>
            <a:off x="3275856" y="2780928"/>
            <a:ext cx="2448272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Координация </a:t>
            </a:r>
          </a:p>
        </p:txBody>
      </p:sp>
      <p:sp>
        <p:nvSpPr>
          <p:cNvPr id="51" name="Nach unten gekrümmter Pfeil 50"/>
          <p:cNvSpPr/>
          <p:nvPr/>
        </p:nvSpPr>
        <p:spPr>
          <a:xfrm>
            <a:off x="2915816" y="3140968"/>
            <a:ext cx="3240360" cy="1800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Text Box 228"/>
          <p:cNvSpPr txBox="1">
            <a:spLocks noChangeArrowheads="1"/>
          </p:cNvSpPr>
          <p:nvPr/>
        </p:nvSpPr>
        <p:spPr bwMode="auto">
          <a:xfrm>
            <a:off x="3851920" y="3645024"/>
            <a:ext cx="115212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«Дуга»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«Диктатуры Большинства» 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2915816" y="5085184"/>
            <a:ext cx="3240360" cy="623793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126000" rIns="0" bIns="12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Прямые, интерактивные связи участников СССР друг с другом, в режиме неприрывного референдума, через «Ампельную систему»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51520" y="5949280"/>
            <a:ext cx="3528392" cy="340735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«Основные проекты»                                                                  (70% / 42%)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51520" y="2060848"/>
            <a:ext cx="8568952" cy="307777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экономического взаимодействия в «Хорошей Глобализации»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1520" y="4005065"/>
            <a:ext cx="3888432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Заказчики, Поручители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6732240" y="2492896"/>
            <a:ext cx="2088232" cy="891825"/>
          </a:xfrm>
          <a:prstGeom prst="rect">
            <a:avLst/>
          </a:prstGeom>
          <a:gradFill rotWithShape="1">
            <a:gsLst>
              <a:gs pos="0">
                <a:srgbClr val="EFF5CF"/>
              </a:gs>
              <a:gs pos="100000">
                <a:srgbClr val="F0DC4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36800" bIns="13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 учёта «Информационных носителей обменщиков» системы </a:t>
            </a:r>
            <a:r>
              <a:rPr lang="de-DE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DRIMEX.net</a:t>
            </a:r>
          </a:p>
        </p:txBody>
      </p:sp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251520" y="4797152"/>
            <a:ext cx="5328592" cy="21602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«Залоговая масса»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(60%)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251520" y="5661248"/>
            <a:ext cx="532859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Распределение объёмов поставок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851920" y="5949280"/>
            <a:ext cx="1728192" cy="340735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«Сопутствующие проекты» (30% / 18%)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5652120" y="5949280"/>
            <a:ext cx="3168352" cy="33855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Ссуды «Резервной готовности» для текущих затрат Заказчиков, Поручителей через ДРИМЕКС (60%)</a:t>
            </a:r>
          </a:p>
        </p:txBody>
      </p:sp>
      <p:sp>
        <p:nvSpPr>
          <p:cNvPr id="58" name="Line 184"/>
          <p:cNvSpPr>
            <a:spLocks noChangeShapeType="1"/>
          </p:cNvSpPr>
          <p:nvPr/>
        </p:nvSpPr>
        <p:spPr bwMode="auto">
          <a:xfrm flipH="1" flipV="1">
            <a:off x="899592" y="3428998"/>
            <a:ext cx="432048" cy="50405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184"/>
          <p:cNvSpPr>
            <a:spLocks noChangeShapeType="1"/>
          </p:cNvSpPr>
          <p:nvPr/>
        </p:nvSpPr>
        <p:spPr bwMode="auto">
          <a:xfrm flipV="1">
            <a:off x="2843808" y="3429000"/>
            <a:ext cx="72008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184"/>
          <p:cNvSpPr>
            <a:spLocks noChangeShapeType="1"/>
          </p:cNvSpPr>
          <p:nvPr/>
        </p:nvSpPr>
        <p:spPr bwMode="auto">
          <a:xfrm flipH="1">
            <a:off x="1691680" y="4293096"/>
            <a:ext cx="0" cy="43204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184"/>
          <p:cNvSpPr>
            <a:spLocks noChangeShapeType="1"/>
          </p:cNvSpPr>
          <p:nvPr/>
        </p:nvSpPr>
        <p:spPr bwMode="auto">
          <a:xfrm flipH="1">
            <a:off x="2987824" y="5085184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" name="Line 184"/>
          <p:cNvSpPr>
            <a:spLocks noChangeShapeType="1"/>
          </p:cNvSpPr>
          <p:nvPr/>
        </p:nvSpPr>
        <p:spPr bwMode="auto">
          <a:xfrm>
            <a:off x="3059832" y="5085184"/>
            <a:ext cx="4464496" cy="72008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228"/>
          <p:cNvSpPr txBox="1">
            <a:spLocks noChangeArrowheads="1"/>
          </p:cNvSpPr>
          <p:nvPr/>
        </p:nvSpPr>
        <p:spPr bwMode="auto">
          <a:xfrm>
            <a:off x="251520" y="3645024"/>
            <a:ext cx="792088" cy="288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Регистрация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5" name="Text Box 228"/>
          <p:cNvSpPr txBox="1">
            <a:spLocks noChangeArrowheads="1"/>
          </p:cNvSpPr>
          <p:nvPr/>
        </p:nvSpPr>
        <p:spPr bwMode="auto">
          <a:xfrm>
            <a:off x="2987824" y="3429000"/>
            <a:ext cx="576064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6" name="Text Box 228"/>
          <p:cNvSpPr txBox="1">
            <a:spLocks noChangeArrowheads="1"/>
          </p:cNvSpPr>
          <p:nvPr/>
        </p:nvSpPr>
        <p:spPr bwMode="auto">
          <a:xfrm>
            <a:off x="179512" y="4365104"/>
            <a:ext cx="1440160" cy="3189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Перевод «внешних» денежных средств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67" name="Text Box 228"/>
          <p:cNvSpPr txBox="1">
            <a:spLocks noChangeArrowheads="1"/>
          </p:cNvSpPr>
          <p:nvPr/>
        </p:nvSpPr>
        <p:spPr bwMode="auto">
          <a:xfrm>
            <a:off x="3059832" y="5229200"/>
            <a:ext cx="504056" cy="288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8" name="Text Box 228"/>
          <p:cNvSpPr txBox="1">
            <a:spLocks noChangeArrowheads="1"/>
          </p:cNvSpPr>
          <p:nvPr/>
        </p:nvSpPr>
        <p:spPr bwMode="auto">
          <a:xfrm>
            <a:off x="539552" y="5085184"/>
            <a:ext cx="2304256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Поставки в страну интересов Заказчиков по «временному ввозу», на условиях «обмена активами»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69" name="Text Box 228"/>
          <p:cNvSpPr txBox="1">
            <a:spLocks noChangeArrowheads="1"/>
          </p:cNvSpPr>
          <p:nvPr/>
        </p:nvSpPr>
        <p:spPr bwMode="auto">
          <a:xfrm>
            <a:off x="3707904" y="5085184"/>
            <a:ext cx="2088232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 порядке исключения, перевод «залоговых средсв» в разряд «Ссуды»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0" name="Line 184"/>
          <p:cNvSpPr>
            <a:spLocks noChangeShapeType="1"/>
          </p:cNvSpPr>
          <p:nvPr/>
        </p:nvSpPr>
        <p:spPr bwMode="auto">
          <a:xfrm flipH="1" flipV="1">
            <a:off x="3923928" y="3429000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3059832" y="3645024"/>
            <a:ext cx="1152128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Доля-Доход (40%)</a:t>
            </a:r>
          </a:p>
        </p:txBody>
      </p:sp>
      <p:sp>
        <p:nvSpPr>
          <p:cNvPr id="72" name="Line 184"/>
          <p:cNvSpPr>
            <a:spLocks noChangeShapeType="1"/>
          </p:cNvSpPr>
          <p:nvPr/>
        </p:nvSpPr>
        <p:spPr bwMode="auto">
          <a:xfrm>
            <a:off x="4211960" y="3140968"/>
            <a:ext cx="108012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" name="Text Box 228"/>
          <p:cNvSpPr txBox="1">
            <a:spLocks noChangeArrowheads="1"/>
          </p:cNvSpPr>
          <p:nvPr/>
        </p:nvSpPr>
        <p:spPr bwMode="auto">
          <a:xfrm>
            <a:off x="4211960" y="2492896"/>
            <a:ext cx="1008112" cy="5651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Участие в развитии банковской системы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5940152" y="4293096"/>
            <a:ext cx="2880320" cy="114992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Выплата посреднической доли по «реальным проектам», в виде оплаты за участников, со стороны посредников, представителей ДРИМЕКС, 24% от уставного капитала Центрального </a:t>
            </a:r>
            <a:r>
              <a:rPr lang="de-DE" sz="7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de-DE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-Bank AG </a:t>
            </a:r>
            <a:r>
              <a:rPr lang="ru-RU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 Германии, в качестве формирования их доли в уставных капиталах дочерних банков в стране</a:t>
            </a:r>
            <a:r>
              <a:rPr lang="de-DE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интересов Посредников, Представителей ДРИМЕКС, пропорционально их долям в общем объёме инвестиционных средств, участвующих в формировании банковской системы </a:t>
            </a:r>
            <a:r>
              <a:rPr lang="de-DE" sz="7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de-DE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-Bank AG</a:t>
            </a:r>
            <a:endParaRPr lang="ru-RU" sz="7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4644008" y="3501008"/>
            <a:ext cx="4176464" cy="688256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в ИСКР «трёхконтурной системы информационных носителей обменщиков» из «внутренних единиц» (ИСКРы, - для формирования «товарной массы» и ДРИМЕКСы  - средства для потребления, уравновешенные «внешними деньгами» в «Целевом Фонде» на счёту ДРИМЕКС) и «внешних денег (Евро, Рубли и т.д.)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3707905" y="4365104"/>
            <a:ext cx="1872208" cy="318924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ISQE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-ссуда», как участие в развитии ИСКР (100%)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619672" y="2492896"/>
            <a:ext cx="1080120" cy="89812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Взаимозачётные 10% от «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ISQE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-ссуды», как «встречная ссуда» ДРИМЕКСа представителям</a:t>
            </a:r>
          </a:p>
        </p:txBody>
      </p:sp>
      <p:sp>
        <p:nvSpPr>
          <p:cNvPr id="78" name="Line 184"/>
          <p:cNvSpPr>
            <a:spLocks noChangeShapeType="1"/>
          </p:cNvSpPr>
          <p:nvPr/>
        </p:nvSpPr>
        <p:spPr bwMode="auto">
          <a:xfrm flipH="1" flipV="1">
            <a:off x="2195736" y="3429000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" name="Line 184"/>
          <p:cNvSpPr>
            <a:spLocks noChangeShapeType="1"/>
          </p:cNvSpPr>
          <p:nvPr/>
        </p:nvSpPr>
        <p:spPr bwMode="auto">
          <a:xfrm>
            <a:off x="1907704" y="4293096"/>
            <a:ext cx="1728192" cy="288031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" name="Text Box 228"/>
          <p:cNvSpPr txBox="1">
            <a:spLocks noChangeArrowheads="1"/>
          </p:cNvSpPr>
          <p:nvPr/>
        </p:nvSpPr>
        <p:spPr bwMode="auto">
          <a:xfrm>
            <a:off x="1907704" y="4365104"/>
            <a:ext cx="1440160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7200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90% от «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ISQE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ссуды»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81" name="Text Box 228"/>
          <p:cNvSpPr txBox="1">
            <a:spLocks noChangeArrowheads="1"/>
          </p:cNvSpPr>
          <p:nvPr/>
        </p:nvSpPr>
        <p:spPr bwMode="auto">
          <a:xfrm>
            <a:off x="1403648" y="3645024"/>
            <a:ext cx="1368152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0% от «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ISQE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ссуды»</a:t>
            </a:r>
            <a:endParaRPr lang="ru-RU" sz="1400" b="1" dirty="0">
              <a:latin typeface="Arial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45" grpId="0" animBg="1"/>
      <p:bldP spid="49" grpId="0" animBg="1"/>
      <p:bldP spid="52" grpId="0" animBg="1"/>
      <p:bldP spid="53" grpId="0" animBg="1"/>
      <p:bldP spid="57" grpId="0" animBg="1"/>
      <p:bldP spid="71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51520" y="5949280"/>
            <a:ext cx="3528392" cy="340735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«Основные проекты»                                                                  (70% / 42%)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1520" y="4005065"/>
            <a:ext cx="3888432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Заказчики, Поручители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6732240" y="2492896"/>
            <a:ext cx="2088232" cy="891825"/>
          </a:xfrm>
          <a:prstGeom prst="rect">
            <a:avLst/>
          </a:prstGeom>
          <a:gradFill rotWithShape="1">
            <a:gsLst>
              <a:gs pos="0">
                <a:srgbClr val="EFF5CF"/>
              </a:gs>
              <a:gs pos="100000">
                <a:srgbClr val="F0DC4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36800" bIns="13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 учёта «Информационных носителей обменщиков» системы </a:t>
            </a:r>
            <a:r>
              <a:rPr lang="de-DE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DRIMEX.net</a:t>
            </a:r>
          </a:p>
        </p:txBody>
      </p:sp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251520" y="4797152"/>
            <a:ext cx="5328592" cy="21602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«Залоговая масса»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(60%)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251520" y="5661248"/>
            <a:ext cx="532859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Распределение объёмов поставок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851920" y="5949280"/>
            <a:ext cx="1728192" cy="340735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«Сопутствующие проекты» (30% / 18%)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6876256" y="5445224"/>
            <a:ext cx="1944216" cy="83099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«Целевой фонд» (транзитные средства) в Евро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как эквивалент «внутренних информационных носителей» (Дримексов) системы ИСКР</a:t>
            </a:r>
          </a:p>
        </p:txBody>
      </p:sp>
      <p:sp>
        <p:nvSpPr>
          <p:cNvPr id="58" name="Line 184"/>
          <p:cNvSpPr>
            <a:spLocks noChangeShapeType="1"/>
          </p:cNvSpPr>
          <p:nvPr/>
        </p:nvSpPr>
        <p:spPr bwMode="auto">
          <a:xfrm flipH="1" flipV="1">
            <a:off x="899592" y="3428998"/>
            <a:ext cx="432048" cy="50405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184"/>
          <p:cNvSpPr>
            <a:spLocks noChangeShapeType="1"/>
          </p:cNvSpPr>
          <p:nvPr/>
        </p:nvSpPr>
        <p:spPr bwMode="auto">
          <a:xfrm flipV="1">
            <a:off x="2843808" y="3429000"/>
            <a:ext cx="72008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184"/>
          <p:cNvSpPr>
            <a:spLocks noChangeShapeType="1"/>
          </p:cNvSpPr>
          <p:nvPr/>
        </p:nvSpPr>
        <p:spPr bwMode="auto">
          <a:xfrm flipH="1">
            <a:off x="1691680" y="4293096"/>
            <a:ext cx="0" cy="43204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184"/>
          <p:cNvSpPr>
            <a:spLocks noChangeShapeType="1"/>
          </p:cNvSpPr>
          <p:nvPr/>
        </p:nvSpPr>
        <p:spPr bwMode="auto">
          <a:xfrm flipH="1">
            <a:off x="2987824" y="5085184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228"/>
          <p:cNvSpPr txBox="1">
            <a:spLocks noChangeArrowheads="1"/>
          </p:cNvSpPr>
          <p:nvPr/>
        </p:nvSpPr>
        <p:spPr bwMode="auto">
          <a:xfrm>
            <a:off x="251520" y="3645024"/>
            <a:ext cx="792088" cy="288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Регистрация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5" name="Text Box 228"/>
          <p:cNvSpPr txBox="1">
            <a:spLocks noChangeArrowheads="1"/>
          </p:cNvSpPr>
          <p:nvPr/>
        </p:nvSpPr>
        <p:spPr bwMode="auto">
          <a:xfrm>
            <a:off x="2987824" y="3429000"/>
            <a:ext cx="576064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6" name="Text Box 228"/>
          <p:cNvSpPr txBox="1">
            <a:spLocks noChangeArrowheads="1"/>
          </p:cNvSpPr>
          <p:nvPr/>
        </p:nvSpPr>
        <p:spPr bwMode="auto">
          <a:xfrm>
            <a:off x="179512" y="4365104"/>
            <a:ext cx="1440160" cy="3189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Перевод «внешних» денежных средств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67" name="Text Box 228"/>
          <p:cNvSpPr txBox="1">
            <a:spLocks noChangeArrowheads="1"/>
          </p:cNvSpPr>
          <p:nvPr/>
        </p:nvSpPr>
        <p:spPr bwMode="auto">
          <a:xfrm>
            <a:off x="5652120" y="5589240"/>
            <a:ext cx="1152128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1% за счёт сопутствующих  проектов ИСКР</a:t>
            </a:r>
          </a:p>
        </p:txBody>
      </p:sp>
      <p:sp>
        <p:nvSpPr>
          <p:cNvPr id="68" name="Text Box 228"/>
          <p:cNvSpPr txBox="1">
            <a:spLocks noChangeArrowheads="1"/>
          </p:cNvSpPr>
          <p:nvPr/>
        </p:nvSpPr>
        <p:spPr bwMode="auto">
          <a:xfrm>
            <a:off x="539552" y="5085184"/>
            <a:ext cx="2304256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Поставки в страну интересов Заказчиков по «временному ввозу», на условиях «обмена активами»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0" name="Line 184"/>
          <p:cNvSpPr>
            <a:spLocks noChangeShapeType="1"/>
          </p:cNvSpPr>
          <p:nvPr/>
        </p:nvSpPr>
        <p:spPr bwMode="auto">
          <a:xfrm flipH="1" flipV="1">
            <a:off x="3923928" y="3429000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2987824" y="3645024"/>
            <a:ext cx="1224136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Доля-Доход (40%)</a:t>
            </a:r>
          </a:p>
        </p:txBody>
      </p:sp>
      <p:sp>
        <p:nvSpPr>
          <p:cNvPr id="72" name="Line 184"/>
          <p:cNvSpPr>
            <a:spLocks noChangeShapeType="1"/>
          </p:cNvSpPr>
          <p:nvPr/>
        </p:nvSpPr>
        <p:spPr bwMode="auto">
          <a:xfrm>
            <a:off x="4211960" y="2780928"/>
            <a:ext cx="108012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" name="Text Box 228"/>
          <p:cNvSpPr txBox="1">
            <a:spLocks noChangeArrowheads="1"/>
          </p:cNvSpPr>
          <p:nvPr/>
        </p:nvSpPr>
        <p:spPr bwMode="auto">
          <a:xfrm>
            <a:off x="4211960" y="2492896"/>
            <a:ext cx="1008112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банка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41" name="Line 184"/>
          <p:cNvSpPr>
            <a:spLocks noChangeShapeType="1"/>
          </p:cNvSpPr>
          <p:nvPr/>
        </p:nvSpPr>
        <p:spPr bwMode="auto">
          <a:xfrm flipV="1">
            <a:off x="5652120" y="6093296"/>
            <a:ext cx="115212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275856" y="5157192"/>
            <a:ext cx="2304256" cy="442035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во «внешних деньгах» от продажи «новой товарной массы» по проектам</a:t>
            </a:r>
          </a:p>
        </p:txBody>
      </p:sp>
      <p:sp>
        <p:nvSpPr>
          <p:cNvPr id="43" name="Line 184"/>
          <p:cNvSpPr>
            <a:spLocks noChangeShapeType="1"/>
          </p:cNvSpPr>
          <p:nvPr/>
        </p:nvSpPr>
        <p:spPr bwMode="auto">
          <a:xfrm>
            <a:off x="5652120" y="5445224"/>
            <a:ext cx="1152128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7308304" y="4653136"/>
            <a:ext cx="1512168" cy="565146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«Безусловный Базовый Доход (ББД) и другие выплаты в ИСКРах, в ДРИМЕКСах</a:t>
            </a:r>
          </a:p>
        </p:txBody>
      </p:sp>
      <p:sp>
        <p:nvSpPr>
          <p:cNvPr id="46" name="Line 184"/>
          <p:cNvSpPr>
            <a:spLocks noChangeShapeType="1"/>
          </p:cNvSpPr>
          <p:nvPr/>
        </p:nvSpPr>
        <p:spPr bwMode="auto">
          <a:xfrm flipH="1" flipV="1">
            <a:off x="6876256" y="5229200"/>
            <a:ext cx="648072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" name="Text Box 228"/>
          <p:cNvSpPr txBox="1">
            <a:spLocks noChangeArrowheads="1"/>
          </p:cNvSpPr>
          <p:nvPr/>
        </p:nvSpPr>
        <p:spPr bwMode="auto">
          <a:xfrm>
            <a:off x="7524328" y="5229200"/>
            <a:ext cx="1368152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Покрытие эмиссии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2843808" y="4293096"/>
            <a:ext cx="2016224" cy="340735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«Организационно-Финансовые модели по проектам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355976" y="3501008"/>
            <a:ext cx="1944216" cy="442035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Экспертиза и конкурс проектов по «Ампельной Системе» нестоимостной оценки</a:t>
            </a: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6876256" y="3861048"/>
            <a:ext cx="1944216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«Индустриальные» средства обмена (ИСКРы) в процессе создания «товарной массы»</a:t>
            </a:r>
          </a:p>
        </p:txBody>
      </p:sp>
      <p:sp>
        <p:nvSpPr>
          <p:cNvPr id="64" name="Line 184"/>
          <p:cNvSpPr>
            <a:spLocks noChangeShapeType="1"/>
          </p:cNvSpPr>
          <p:nvPr/>
        </p:nvSpPr>
        <p:spPr bwMode="auto">
          <a:xfrm flipV="1">
            <a:off x="4788024" y="4005064"/>
            <a:ext cx="432048" cy="21602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" name="Line 184"/>
          <p:cNvSpPr>
            <a:spLocks noChangeShapeType="1"/>
          </p:cNvSpPr>
          <p:nvPr/>
        </p:nvSpPr>
        <p:spPr bwMode="auto">
          <a:xfrm>
            <a:off x="6372200" y="3789040"/>
            <a:ext cx="432048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3" name="Text Box 228"/>
          <p:cNvSpPr txBox="1">
            <a:spLocks noChangeArrowheads="1"/>
          </p:cNvSpPr>
          <p:nvPr/>
        </p:nvSpPr>
        <p:spPr bwMode="auto">
          <a:xfrm>
            <a:off x="5364088" y="4005064"/>
            <a:ext cx="108012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Автоматическая эмиссия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84" name="Text Box 228"/>
          <p:cNvSpPr txBox="1">
            <a:spLocks noChangeArrowheads="1"/>
          </p:cNvSpPr>
          <p:nvPr/>
        </p:nvSpPr>
        <p:spPr bwMode="auto">
          <a:xfrm>
            <a:off x="4211960" y="4077072"/>
            <a:ext cx="576064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Конкурс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85" name="Line 184"/>
          <p:cNvSpPr>
            <a:spLocks noChangeShapeType="1"/>
          </p:cNvSpPr>
          <p:nvPr/>
        </p:nvSpPr>
        <p:spPr bwMode="auto">
          <a:xfrm>
            <a:off x="8532440" y="4365104"/>
            <a:ext cx="0" cy="2880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" name="Text Box 228"/>
          <p:cNvSpPr txBox="1">
            <a:spLocks noChangeArrowheads="1"/>
          </p:cNvSpPr>
          <p:nvPr/>
        </p:nvSpPr>
        <p:spPr bwMode="auto">
          <a:xfrm>
            <a:off x="6876256" y="4437112"/>
            <a:ext cx="1512168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ИСКРы - в ДРИМЕКСы</a:t>
            </a:r>
          </a:p>
        </p:txBody>
      </p: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5004048" y="4293096"/>
            <a:ext cx="1800200" cy="442035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Производство на робатизированных комплексах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Line 184"/>
          <p:cNvSpPr>
            <a:spLocks noChangeShapeType="1"/>
          </p:cNvSpPr>
          <p:nvPr/>
        </p:nvSpPr>
        <p:spPr bwMode="auto">
          <a:xfrm flipH="1">
            <a:off x="6444208" y="4077072"/>
            <a:ext cx="360040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0" name="Line 184"/>
          <p:cNvSpPr>
            <a:spLocks noChangeShapeType="1"/>
          </p:cNvSpPr>
          <p:nvPr/>
        </p:nvSpPr>
        <p:spPr bwMode="auto">
          <a:xfrm>
            <a:off x="1835696" y="4293096"/>
            <a:ext cx="936104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5652120" y="4797152"/>
            <a:ext cx="1152128" cy="46384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«Волчковый» потребительский эффект</a:t>
            </a:r>
          </a:p>
        </p:txBody>
      </p:sp>
      <p:sp>
        <p:nvSpPr>
          <p:cNvPr id="92" name="Line 184"/>
          <p:cNvSpPr>
            <a:spLocks noChangeShapeType="1"/>
          </p:cNvSpPr>
          <p:nvPr/>
        </p:nvSpPr>
        <p:spPr bwMode="auto">
          <a:xfrm flipV="1">
            <a:off x="6876256" y="4941168"/>
            <a:ext cx="360040" cy="7200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1619672" y="2492896"/>
            <a:ext cx="1152128" cy="1325620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«Волчковый» потребительский эффект: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Ежедневные выплаты частями </a:t>
            </a:r>
          </a:p>
          <a:p>
            <a:pPr marL="3175" indent="-3175"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 «Плата за простой денег» (Демерредж) – 1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%-11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% в месяц</a:t>
            </a:r>
          </a:p>
        </p:txBody>
      </p:sp>
      <p:sp>
        <p:nvSpPr>
          <p:cNvPr id="95" name="Line 184"/>
          <p:cNvSpPr>
            <a:spLocks noChangeShapeType="1"/>
          </p:cNvSpPr>
          <p:nvPr/>
        </p:nvSpPr>
        <p:spPr bwMode="auto">
          <a:xfrm flipH="1" flipV="1">
            <a:off x="4211960" y="2924944"/>
            <a:ext cx="108012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6" name="Text Box 228"/>
          <p:cNvSpPr txBox="1">
            <a:spLocks noChangeArrowheads="1"/>
          </p:cNvSpPr>
          <p:nvPr/>
        </p:nvSpPr>
        <p:spPr bwMode="auto">
          <a:xfrm>
            <a:off x="4139952" y="2996952"/>
            <a:ext cx="1224136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Кредитная эмиссия для реальных проектов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97" name="Text Box 14"/>
          <p:cNvSpPr txBox="1">
            <a:spLocks noChangeArrowheads="1"/>
          </p:cNvSpPr>
          <p:nvPr/>
        </p:nvSpPr>
        <p:spPr bwMode="auto">
          <a:xfrm>
            <a:off x="6732240" y="3501008"/>
            <a:ext cx="2088232" cy="21602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Завод «Пузыриков» под КРОЛ                                                          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Line 184"/>
          <p:cNvSpPr>
            <a:spLocks noChangeShapeType="1"/>
          </p:cNvSpPr>
          <p:nvPr/>
        </p:nvSpPr>
        <p:spPr bwMode="auto">
          <a:xfrm flipH="1" flipV="1">
            <a:off x="6444208" y="3429000"/>
            <a:ext cx="216024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251520" y="2060848"/>
            <a:ext cx="8568952" cy="288147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переходной «трёхконтурной системы» в «Хорошей Глобализации»</a:t>
            </a:r>
          </a:p>
        </p:txBody>
      </p:sp>
      <p:sp>
        <p:nvSpPr>
          <p:cNvPr id="100" name="Text Box 228"/>
          <p:cNvSpPr txBox="1">
            <a:spLocks noChangeArrowheads="1"/>
          </p:cNvSpPr>
          <p:nvPr/>
        </p:nvSpPr>
        <p:spPr bwMode="auto">
          <a:xfrm>
            <a:off x="3707904" y="3140968"/>
            <a:ext cx="360040" cy="216024"/>
          </a:xfrm>
          <a:prstGeom prst="rect">
            <a:avLst/>
          </a:prstGeom>
          <a:solidFill>
            <a:srgbClr val="EE00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КРОЛ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45" grpId="0" animBg="1"/>
      <p:bldP spid="49" grpId="0" animBg="1"/>
      <p:bldP spid="52" grpId="0" animBg="1"/>
      <p:bldP spid="53" grpId="0" animBg="1"/>
      <p:bldP spid="57" grpId="0" animBg="1"/>
      <p:bldP spid="71" grpId="0" animBg="1"/>
      <p:bldP spid="42" grpId="0" animBg="1"/>
      <p:bldP spid="44" grpId="0" animBg="1"/>
      <p:bldP spid="51" grpId="0" animBg="1"/>
      <p:bldP spid="54" grpId="0" animBg="1"/>
      <p:bldP spid="56" grpId="0" animBg="1"/>
      <p:bldP spid="87" grpId="0" animBg="1"/>
      <p:bldP spid="91" grpId="0" animBg="1"/>
      <p:bldP spid="93" grpId="0" animBg="1"/>
      <p:bldP spid="97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251520" y="2060848"/>
            <a:ext cx="8568952" cy="288147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регистрации в ИСКР новых участников в «ручном режиме»</a:t>
            </a:r>
          </a:p>
        </p:txBody>
      </p:sp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9330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2915816" y="2492896"/>
            <a:ext cx="1296144" cy="31892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Совместные фирмы КООРДИНАТОРЫ 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Text Box 13"/>
          <p:cNvSpPr txBox="1">
            <a:spLocks noChangeArrowheads="1"/>
          </p:cNvSpPr>
          <p:nvPr/>
        </p:nvSpPr>
        <p:spPr bwMode="auto">
          <a:xfrm>
            <a:off x="6732240" y="2492896"/>
            <a:ext cx="2088232" cy="891825"/>
          </a:xfrm>
          <a:prstGeom prst="rect">
            <a:avLst/>
          </a:prstGeom>
          <a:gradFill rotWithShape="1">
            <a:gsLst>
              <a:gs pos="0">
                <a:srgbClr val="EFF5CF"/>
              </a:gs>
              <a:gs pos="100000">
                <a:srgbClr val="F0DC4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36800" bIns="13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Банковские структуры учёта «Информационных носителей обменщиков» системы </a:t>
            </a:r>
            <a:r>
              <a:rPr lang="de-DE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DRIMEX.net</a:t>
            </a:r>
          </a:p>
        </p:txBody>
      </p:sp>
      <p:sp>
        <p:nvSpPr>
          <p:cNvPr id="77" name="Line 184"/>
          <p:cNvSpPr>
            <a:spLocks noChangeShapeType="1"/>
          </p:cNvSpPr>
          <p:nvPr/>
        </p:nvSpPr>
        <p:spPr bwMode="auto">
          <a:xfrm flipV="1">
            <a:off x="3563888" y="2852936"/>
            <a:ext cx="0" cy="36004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" name="Line 184"/>
          <p:cNvSpPr>
            <a:spLocks noChangeShapeType="1"/>
          </p:cNvSpPr>
          <p:nvPr/>
        </p:nvSpPr>
        <p:spPr bwMode="auto">
          <a:xfrm flipV="1">
            <a:off x="1619672" y="2636912"/>
            <a:ext cx="1224136" cy="2880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" name="Line 184"/>
          <p:cNvSpPr>
            <a:spLocks noChangeShapeType="1"/>
          </p:cNvSpPr>
          <p:nvPr/>
        </p:nvSpPr>
        <p:spPr bwMode="auto">
          <a:xfrm flipH="1" flipV="1">
            <a:off x="4283968" y="2636912"/>
            <a:ext cx="1080120" cy="2880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5436096" y="3429000"/>
            <a:ext cx="3384376" cy="195814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Переходящие функции ОПЕРАТОРОВ на местах</a:t>
            </a:r>
          </a:p>
        </p:txBody>
      </p:sp>
      <p:sp>
        <p:nvSpPr>
          <p:cNvPr id="81" name="Line 184"/>
          <p:cNvSpPr>
            <a:spLocks noChangeShapeType="1"/>
          </p:cNvSpPr>
          <p:nvPr/>
        </p:nvSpPr>
        <p:spPr bwMode="auto">
          <a:xfrm flipH="1" flipV="1">
            <a:off x="4283968" y="2780928"/>
            <a:ext cx="1080120" cy="72008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9" name="Text Box 228"/>
          <p:cNvSpPr txBox="1">
            <a:spLocks noChangeArrowheads="1"/>
          </p:cNvSpPr>
          <p:nvPr/>
        </p:nvSpPr>
        <p:spPr bwMode="auto">
          <a:xfrm>
            <a:off x="1763688" y="2492896"/>
            <a:ext cx="792088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Учреждение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94" name="Text Box 228"/>
          <p:cNvSpPr txBox="1">
            <a:spLocks noChangeArrowheads="1"/>
          </p:cNvSpPr>
          <p:nvPr/>
        </p:nvSpPr>
        <p:spPr bwMode="auto">
          <a:xfrm>
            <a:off x="4427984" y="2492896"/>
            <a:ext cx="792088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Учреждение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01" name="Text Box 228"/>
          <p:cNvSpPr txBox="1">
            <a:spLocks noChangeArrowheads="1"/>
          </p:cNvSpPr>
          <p:nvPr/>
        </p:nvSpPr>
        <p:spPr bwMode="auto">
          <a:xfrm>
            <a:off x="3203848" y="2996952"/>
            <a:ext cx="792088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Учреждение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02" name="Text Box 14"/>
          <p:cNvSpPr txBox="1">
            <a:spLocks noChangeArrowheads="1"/>
          </p:cNvSpPr>
          <p:nvPr/>
        </p:nvSpPr>
        <p:spPr bwMode="auto">
          <a:xfrm>
            <a:off x="2699792" y="3284984"/>
            <a:ext cx="1800200" cy="586957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Три лучших РЕГИСТРАТОРА от ИСКР в регионе учреждения Совместной фирмы - КООРДИНАТОРА                                                          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Text Box 14"/>
          <p:cNvSpPr txBox="1">
            <a:spLocks noChangeArrowheads="1"/>
          </p:cNvSpPr>
          <p:nvPr/>
        </p:nvSpPr>
        <p:spPr bwMode="auto">
          <a:xfrm>
            <a:off x="251520" y="6381328"/>
            <a:ext cx="8568952" cy="19581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Новые участники «Интернациональной Системы Качественного Развития» ИСКР</a:t>
            </a:r>
            <a:endParaRPr lang="ru-RU" sz="200" b="1" dirty="0"/>
          </a:p>
        </p:txBody>
      </p:sp>
      <p:sp>
        <p:nvSpPr>
          <p:cNvPr id="104" name="Text Box 11"/>
          <p:cNvSpPr txBox="1">
            <a:spLocks noChangeArrowheads="1"/>
          </p:cNvSpPr>
          <p:nvPr/>
        </p:nvSpPr>
        <p:spPr bwMode="auto">
          <a:xfrm>
            <a:off x="5220072" y="4869160"/>
            <a:ext cx="2088232" cy="33855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ПОМОШНИКИ регистраторов, со своими «ветками» активности</a:t>
            </a:r>
          </a:p>
        </p:txBody>
      </p:sp>
      <p:sp>
        <p:nvSpPr>
          <p:cNvPr id="105" name="Text Box 15"/>
          <p:cNvSpPr txBox="1">
            <a:spLocks noChangeArrowheads="1"/>
          </p:cNvSpPr>
          <p:nvPr/>
        </p:nvSpPr>
        <p:spPr bwMode="auto">
          <a:xfrm>
            <a:off x="251520" y="4869160"/>
            <a:ext cx="1944216" cy="811367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РЕГИСТРАТОРЫ, которые отправляли ОПЕРАТОРУ данные на новых участников системы, для получения номеров, в ручном режиме регистрации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Line 184"/>
          <p:cNvSpPr>
            <a:spLocks noChangeShapeType="1"/>
          </p:cNvSpPr>
          <p:nvPr/>
        </p:nvSpPr>
        <p:spPr bwMode="auto">
          <a:xfrm flipH="1" flipV="1">
            <a:off x="395536" y="3501008"/>
            <a:ext cx="0" cy="129614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7" name="Text Box 228"/>
          <p:cNvSpPr txBox="1">
            <a:spLocks noChangeArrowheads="1"/>
          </p:cNvSpPr>
          <p:nvPr/>
        </p:nvSpPr>
        <p:spPr bwMode="auto">
          <a:xfrm>
            <a:off x="251520" y="3789040"/>
            <a:ext cx="720080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Передача данных на новых участников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08" name="Line 184"/>
          <p:cNvSpPr>
            <a:spLocks noChangeShapeType="1"/>
          </p:cNvSpPr>
          <p:nvPr/>
        </p:nvSpPr>
        <p:spPr bwMode="auto">
          <a:xfrm flipH="1">
            <a:off x="1403648" y="3501008"/>
            <a:ext cx="0" cy="129614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" name="Text Box 228"/>
          <p:cNvSpPr txBox="1">
            <a:spLocks noChangeArrowheads="1"/>
          </p:cNvSpPr>
          <p:nvPr/>
        </p:nvSpPr>
        <p:spPr bwMode="auto">
          <a:xfrm>
            <a:off x="1043608" y="3645024"/>
            <a:ext cx="792088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Получение Статичных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 Динамичных номеров новых участников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11" name="Text Box 228"/>
          <p:cNvSpPr txBox="1">
            <a:spLocks noChangeArrowheads="1"/>
          </p:cNvSpPr>
          <p:nvPr/>
        </p:nvSpPr>
        <p:spPr bwMode="auto">
          <a:xfrm>
            <a:off x="1547664" y="3068960"/>
            <a:ext cx="79208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Функции ОПЕРАТОРА ИСКР</a:t>
            </a:r>
          </a:p>
        </p:txBody>
      </p:sp>
      <p:sp>
        <p:nvSpPr>
          <p:cNvPr id="114" name="Line 184"/>
          <p:cNvSpPr>
            <a:spLocks noChangeShapeType="1"/>
          </p:cNvSpPr>
          <p:nvPr/>
        </p:nvSpPr>
        <p:spPr bwMode="auto">
          <a:xfrm flipV="1">
            <a:off x="1619672" y="3573016"/>
            <a:ext cx="1008112" cy="115212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" name="Text Box 228"/>
          <p:cNvSpPr txBox="1">
            <a:spLocks noChangeArrowheads="1"/>
          </p:cNvSpPr>
          <p:nvPr/>
        </p:nvSpPr>
        <p:spPr bwMode="auto">
          <a:xfrm>
            <a:off x="1835696" y="4221088"/>
            <a:ext cx="108012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 счётчику регистрационной активности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16" name="Text Box 228"/>
          <p:cNvSpPr txBox="1">
            <a:spLocks noChangeArrowheads="1"/>
          </p:cNvSpPr>
          <p:nvPr/>
        </p:nvSpPr>
        <p:spPr bwMode="auto">
          <a:xfrm>
            <a:off x="539552" y="5805264"/>
            <a:ext cx="1080120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Разъяснения и помощь с оформлением документов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18" name="Line 184"/>
          <p:cNvSpPr>
            <a:spLocks noChangeShapeType="1"/>
          </p:cNvSpPr>
          <p:nvPr/>
        </p:nvSpPr>
        <p:spPr bwMode="auto">
          <a:xfrm>
            <a:off x="5436096" y="5301208"/>
            <a:ext cx="0" cy="100811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9" name="Text Box 228"/>
          <p:cNvSpPr txBox="1">
            <a:spLocks noChangeArrowheads="1"/>
          </p:cNvSpPr>
          <p:nvPr/>
        </p:nvSpPr>
        <p:spPr bwMode="auto">
          <a:xfrm>
            <a:off x="5508104" y="5517232"/>
            <a:ext cx="1080120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Разъяснения и помощь с оформлением документов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20" name="Line 184"/>
          <p:cNvSpPr>
            <a:spLocks noChangeShapeType="1"/>
          </p:cNvSpPr>
          <p:nvPr/>
        </p:nvSpPr>
        <p:spPr bwMode="auto">
          <a:xfrm flipV="1">
            <a:off x="5292080" y="5301208"/>
            <a:ext cx="0" cy="100811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4" name="Line 184"/>
          <p:cNvSpPr>
            <a:spLocks noChangeShapeType="1"/>
          </p:cNvSpPr>
          <p:nvPr/>
        </p:nvSpPr>
        <p:spPr bwMode="auto">
          <a:xfrm flipV="1">
            <a:off x="1979712" y="5733256"/>
            <a:ext cx="0" cy="57606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" name="Line 184"/>
          <p:cNvSpPr>
            <a:spLocks noChangeShapeType="1"/>
          </p:cNvSpPr>
          <p:nvPr/>
        </p:nvSpPr>
        <p:spPr bwMode="auto">
          <a:xfrm>
            <a:off x="395536" y="5733256"/>
            <a:ext cx="0" cy="57606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6" name="Text Box 228"/>
          <p:cNvSpPr txBox="1">
            <a:spLocks noChangeArrowheads="1"/>
          </p:cNvSpPr>
          <p:nvPr/>
        </p:nvSpPr>
        <p:spPr bwMode="auto">
          <a:xfrm>
            <a:off x="2123728" y="5805264"/>
            <a:ext cx="2952328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Передача копий документов для оформления регистрации новых участников, с Первым Свидетелем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-1№) – РЕГИСТРАТОРА и Вторым Свидетелем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-2№) – ПОМОШНИКА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28" name="Text Box 228"/>
          <p:cNvSpPr txBox="1">
            <a:spLocks noChangeArrowheads="1"/>
          </p:cNvSpPr>
          <p:nvPr/>
        </p:nvSpPr>
        <p:spPr bwMode="auto">
          <a:xfrm>
            <a:off x="6804248" y="5301208"/>
            <a:ext cx="1944216" cy="9848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Перемещение участника в ПОМОШНИКИ через привлечение им  в ИСКР не менее 10 новых участников, с первым свидетелем 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-1№) – за привлёкшим его ПОМОШНИКОМ и со вторым свидетелем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-2№) – за СОБОЙ 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30" name="Line 184"/>
          <p:cNvSpPr>
            <a:spLocks noChangeShapeType="1"/>
          </p:cNvSpPr>
          <p:nvPr/>
        </p:nvSpPr>
        <p:spPr bwMode="auto">
          <a:xfrm flipV="1">
            <a:off x="6660232" y="5301208"/>
            <a:ext cx="0" cy="100811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1" name="Text Box 12"/>
          <p:cNvSpPr txBox="1">
            <a:spLocks noChangeArrowheads="1"/>
          </p:cNvSpPr>
          <p:nvPr/>
        </p:nvSpPr>
        <p:spPr bwMode="auto">
          <a:xfrm>
            <a:off x="2267744" y="4941168"/>
            <a:ext cx="2880320" cy="811367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Перемещение в данной ветке ПОМОШНИКА в РЕГИСТРАТОРЫ через привлечение им  в ИСКР не менее 50 +50 = 100 новых участников, с первым свидетелем 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-1№) – РЕГИСТРАТОРА (50) + привлёкшим его ПОМОШНИКА (50) и со вторым свидетелем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-2№) – за СОБОЙ 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32" name="Line 184"/>
          <p:cNvSpPr>
            <a:spLocks noChangeShapeType="1"/>
          </p:cNvSpPr>
          <p:nvPr/>
        </p:nvSpPr>
        <p:spPr bwMode="auto">
          <a:xfrm flipH="1" flipV="1">
            <a:off x="2267744" y="4869160"/>
            <a:ext cx="288032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" name="Text Box 12"/>
          <p:cNvSpPr txBox="1">
            <a:spLocks noChangeArrowheads="1"/>
          </p:cNvSpPr>
          <p:nvPr/>
        </p:nvSpPr>
        <p:spPr bwMode="auto">
          <a:xfrm>
            <a:off x="4572000" y="3717032"/>
            <a:ext cx="4248472" cy="107721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Правила: 1. Новый участик может самостоятельно выбирать себе РЕГИСТРАТОРА и одного из его ПОМОШНИКОВ, а, при несоблюдении последними срока регистрации его в 2 недели, - их поменять. 3. При привлечении новых участников РЕГИСТРАТОР и задействованный, при этом, ПОМОШНИК обязаны чётко ознакомить нового участника с настоящими правилами. 4. Предложения для ОПЕРАТОРА ИСКР по изменению этих правил принимаются большинством голо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ов участвующих в голсовани РЕГИСТРАТОРОВ.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74" grpId="0" animBg="1"/>
      <p:bldP spid="76" grpId="0" animBg="1"/>
      <p:bldP spid="80" grpId="0" animBg="1"/>
      <p:bldP spid="102" grpId="0" animBg="1"/>
      <p:bldP spid="103" grpId="0" animBg="1"/>
      <p:bldP spid="104" grpId="0" animBg="1"/>
      <p:bldP spid="105" grpId="0" animBg="1"/>
      <p:bldP spid="131" grpId="0" animBg="1"/>
      <p:bldP spid="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51520" y="5949280"/>
            <a:ext cx="3528392" cy="340735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«Основные проекты»                                                                  (70% / 42%)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1520" y="3573016"/>
            <a:ext cx="1872208" cy="996033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Учредненная по году помесячная выручка Заказчика–Поручителя, как «Залоговая масса» на срок реализации  «реального» проекта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251520" y="4797152"/>
            <a:ext cx="5328592" cy="21602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«Залоговая масса»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(60%)</a:t>
            </a: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251520" y="5661248"/>
            <a:ext cx="532859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Распределение объёмов поставок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851920" y="5949280"/>
            <a:ext cx="1728192" cy="340735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«Сопутствующие проекты» (30% / 18%)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6876256" y="5445224"/>
            <a:ext cx="1944216" cy="83099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«Целевой фонд» (транзитные средства) в Евро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как эквивалент «внутренних информационных носителей» (Дримексов) системы ИСКР</a:t>
            </a:r>
          </a:p>
        </p:txBody>
      </p:sp>
      <p:sp>
        <p:nvSpPr>
          <p:cNvPr id="60" name="Line 184"/>
          <p:cNvSpPr>
            <a:spLocks noChangeShapeType="1"/>
          </p:cNvSpPr>
          <p:nvPr/>
        </p:nvSpPr>
        <p:spPr bwMode="auto">
          <a:xfrm flipH="1">
            <a:off x="1259632" y="4581128"/>
            <a:ext cx="0" cy="21602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184"/>
          <p:cNvSpPr>
            <a:spLocks noChangeShapeType="1"/>
          </p:cNvSpPr>
          <p:nvPr/>
        </p:nvSpPr>
        <p:spPr bwMode="auto">
          <a:xfrm flipH="1">
            <a:off x="2987824" y="5085184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" name="Text Box 228"/>
          <p:cNvSpPr txBox="1">
            <a:spLocks noChangeArrowheads="1"/>
          </p:cNvSpPr>
          <p:nvPr/>
        </p:nvSpPr>
        <p:spPr bwMode="auto">
          <a:xfrm>
            <a:off x="5652120" y="5589240"/>
            <a:ext cx="1152128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1% за счёт сопутствующих  проектов ИСКР</a:t>
            </a:r>
          </a:p>
        </p:txBody>
      </p:sp>
      <p:sp>
        <p:nvSpPr>
          <p:cNvPr id="68" name="Text Box 228"/>
          <p:cNvSpPr txBox="1">
            <a:spLocks noChangeArrowheads="1"/>
          </p:cNvSpPr>
          <p:nvPr/>
        </p:nvSpPr>
        <p:spPr bwMode="auto">
          <a:xfrm>
            <a:off x="539552" y="5085184"/>
            <a:ext cx="2304256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Поставки в страну интересов Заказчиков по «временному ввозу», на условиях «обмена активами»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2411760" y="4005064"/>
            <a:ext cx="792088" cy="565146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Доля </a:t>
            </a:r>
            <a:r>
              <a:rPr lang="en-GB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 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Доход (40%)</a:t>
            </a:r>
          </a:p>
        </p:txBody>
      </p:sp>
      <p:sp>
        <p:nvSpPr>
          <p:cNvPr id="41" name="Line 184"/>
          <p:cNvSpPr>
            <a:spLocks noChangeShapeType="1"/>
          </p:cNvSpPr>
          <p:nvPr/>
        </p:nvSpPr>
        <p:spPr bwMode="auto">
          <a:xfrm flipV="1">
            <a:off x="5652120" y="6093296"/>
            <a:ext cx="115212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275856" y="5157192"/>
            <a:ext cx="2304256" cy="442035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во «внешних деньгах» от продажи «новой товарной массы» по проектам</a:t>
            </a:r>
          </a:p>
        </p:txBody>
      </p:sp>
      <p:sp>
        <p:nvSpPr>
          <p:cNvPr id="43" name="Line 184"/>
          <p:cNvSpPr>
            <a:spLocks noChangeShapeType="1"/>
          </p:cNvSpPr>
          <p:nvPr/>
        </p:nvSpPr>
        <p:spPr bwMode="auto">
          <a:xfrm>
            <a:off x="5652120" y="5445224"/>
            <a:ext cx="1152128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7308304" y="4509120"/>
            <a:ext cx="1512168" cy="565146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«Безусловный Базовый Доход (ББД) и другие выплаты в ИСКРах, в ДРИМЕКСах</a:t>
            </a:r>
          </a:p>
        </p:txBody>
      </p:sp>
      <p:sp>
        <p:nvSpPr>
          <p:cNvPr id="46" name="Line 184"/>
          <p:cNvSpPr>
            <a:spLocks noChangeShapeType="1"/>
          </p:cNvSpPr>
          <p:nvPr/>
        </p:nvSpPr>
        <p:spPr bwMode="auto">
          <a:xfrm flipH="1" flipV="1">
            <a:off x="6516216" y="5301208"/>
            <a:ext cx="288032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" name="Text Box 228"/>
          <p:cNvSpPr txBox="1">
            <a:spLocks noChangeArrowheads="1"/>
          </p:cNvSpPr>
          <p:nvPr/>
        </p:nvSpPr>
        <p:spPr bwMode="auto">
          <a:xfrm>
            <a:off x="7020272" y="5085184"/>
            <a:ext cx="1800200" cy="3189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Покрытие эмиссии внутр. информационных носителей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275856" y="4005064"/>
            <a:ext cx="1152128" cy="56514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«Организационно-Финансовые модели по проектам</a:t>
            </a:r>
          </a:p>
        </p:txBody>
      </p: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4499992" y="4005064"/>
            <a:ext cx="1080120" cy="565146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Производство на робатизиро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ванных комплексах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Line 184"/>
          <p:cNvSpPr>
            <a:spLocks noChangeShapeType="1"/>
          </p:cNvSpPr>
          <p:nvPr/>
        </p:nvSpPr>
        <p:spPr bwMode="auto">
          <a:xfrm>
            <a:off x="2195736" y="4293096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5652120" y="4797152"/>
            <a:ext cx="1152128" cy="46384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«Волчковый» потребительский эффект</a:t>
            </a:r>
          </a:p>
        </p:txBody>
      </p:sp>
      <p:sp>
        <p:nvSpPr>
          <p:cNvPr id="92" name="Line 184"/>
          <p:cNvSpPr>
            <a:spLocks noChangeShapeType="1"/>
          </p:cNvSpPr>
          <p:nvPr/>
        </p:nvSpPr>
        <p:spPr bwMode="auto">
          <a:xfrm flipV="1">
            <a:off x="6876256" y="4869160"/>
            <a:ext cx="360040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251520" y="2060848"/>
            <a:ext cx="8568952" cy="288147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построения «Сдвинутого потока» Заказчиков «реальных проектов»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6876256" y="4005064"/>
            <a:ext cx="1944216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«Индустриальные» средства обмена (ИСКРы) в процессе создания «товарной массы»</a:t>
            </a:r>
          </a:p>
        </p:txBody>
      </p:sp>
      <p:sp>
        <p:nvSpPr>
          <p:cNvPr id="74" name="Line 184"/>
          <p:cNvSpPr>
            <a:spLocks noChangeShapeType="1"/>
          </p:cNvSpPr>
          <p:nvPr/>
        </p:nvSpPr>
        <p:spPr bwMode="auto">
          <a:xfrm>
            <a:off x="7020272" y="4509120"/>
            <a:ext cx="216024" cy="2880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" name="Text Box 14"/>
          <p:cNvSpPr txBox="1">
            <a:spLocks noChangeArrowheads="1"/>
          </p:cNvSpPr>
          <p:nvPr/>
        </p:nvSpPr>
        <p:spPr bwMode="auto">
          <a:xfrm>
            <a:off x="2411760" y="2780928"/>
            <a:ext cx="1944216" cy="22659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2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Line 184"/>
          <p:cNvSpPr>
            <a:spLocks noChangeShapeType="1"/>
          </p:cNvSpPr>
          <p:nvPr/>
        </p:nvSpPr>
        <p:spPr bwMode="auto">
          <a:xfrm>
            <a:off x="2195736" y="2708920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1" name="Line 184"/>
          <p:cNvSpPr>
            <a:spLocks noChangeShapeType="1"/>
          </p:cNvSpPr>
          <p:nvPr/>
        </p:nvSpPr>
        <p:spPr bwMode="auto">
          <a:xfrm>
            <a:off x="4427984" y="2708920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" name="Text Box 14"/>
          <p:cNvSpPr txBox="1">
            <a:spLocks noChangeArrowheads="1"/>
          </p:cNvSpPr>
          <p:nvPr/>
        </p:nvSpPr>
        <p:spPr bwMode="auto">
          <a:xfrm>
            <a:off x="4644008" y="3356992"/>
            <a:ext cx="1944216" cy="22659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2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Line 184"/>
          <p:cNvSpPr>
            <a:spLocks noChangeShapeType="1"/>
          </p:cNvSpPr>
          <p:nvPr/>
        </p:nvSpPr>
        <p:spPr bwMode="auto">
          <a:xfrm>
            <a:off x="4427984" y="3717032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" name="Line 184"/>
          <p:cNvSpPr>
            <a:spLocks noChangeShapeType="1"/>
          </p:cNvSpPr>
          <p:nvPr/>
        </p:nvSpPr>
        <p:spPr bwMode="auto">
          <a:xfrm>
            <a:off x="6660232" y="3717032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" name="Text Box 228"/>
          <p:cNvSpPr txBox="1">
            <a:spLocks noChangeArrowheads="1"/>
          </p:cNvSpPr>
          <p:nvPr/>
        </p:nvSpPr>
        <p:spPr bwMode="auto">
          <a:xfrm>
            <a:off x="251520" y="3068960"/>
            <a:ext cx="1872208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«Сдвиг» на 1 месяц по срокам оплаты счетов и по поступаемым Заказчику его выручкам </a:t>
            </a:r>
          </a:p>
        </p:txBody>
      </p: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6876256" y="2564904"/>
            <a:ext cx="1944216" cy="226591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4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Line 184"/>
          <p:cNvSpPr>
            <a:spLocks noChangeShapeType="1"/>
          </p:cNvSpPr>
          <p:nvPr/>
        </p:nvSpPr>
        <p:spPr bwMode="auto">
          <a:xfrm>
            <a:off x="6660232" y="2708920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" name="Text Box 9"/>
          <p:cNvSpPr txBox="1">
            <a:spLocks noChangeArrowheads="1"/>
          </p:cNvSpPr>
          <p:nvPr/>
        </p:nvSpPr>
        <p:spPr bwMode="auto">
          <a:xfrm>
            <a:off x="4644008" y="2780929"/>
            <a:ext cx="1944216" cy="22659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3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Text Box 9"/>
          <p:cNvSpPr txBox="1">
            <a:spLocks noChangeArrowheads="1"/>
          </p:cNvSpPr>
          <p:nvPr/>
        </p:nvSpPr>
        <p:spPr bwMode="auto">
          <a:xfrm>
            <a:off x="6876256" y="3356992"/>
            <a:ext cx="1944216" cy="22659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3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Line 184"/>
          <p:cNvSpPr>
            <a:spLocks noChangeShapeType="1"/>
          </p:cNvSpPr>
          <p:nvPr/>
        </p:nvSpPr>
        <p:spPr bwMode="auto">
          <a:xfrm>
            <a:off x="4355976" y="2996952"/>
            <a:ext cx="288032" cy="36004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0" name="Line 184"/>
          <p:cNvSpPr>
            <a:spLocks noChangeShapeType="1"/>
          </p:cNvSpPr>
          <p:nvPr/>
        </p:nvSpPr>
        <p:spPr bwMode="auto">
          <a:xfrm>
            <a:off x="2123728" y="2996952"/>
            <a:ext cx="288032" cy="36004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1" name="Line 184"/>
          <p:cNvSpPr>
            <a:spLocks noChangeShapeType="1"/>
          </p:cNvSpPr>
          <p:nvPr/>
        </p:nvSpPr>
        <p:spPr bwMode="auto">
          <a:xfrm>
            <a:off x="6588224" y="2996952"/>
            <a:ext cx="288032" cy="36004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" name="Text Box 15"/>
          <p:cNvSpPr txBox="1">
            <a:spLocks noChangeArrowheads="1"/>
          </p:cNvSpPr>
          <p:nvPr/>
        </p:nvSpPr>
        <p:spPr bwMode="auto">
          <a:xfrm>
            <a:off x="251520" y="2564905"/>
            <a:ext cx="1872208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1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3" name="Text Box 14"/>
          <p:cNvSpPr txBox="1">
            <a:spLocks noChangeArrowheads="1"/>
          </p:cNvSpPr>
          <p:nvPr/>
        </p:nvSpPr>
        <p:spPr bwMode="auto">
          <a:xfrm>
            <a:off x="2411760" y="2564904"/>
            <a:ext cx="1944216" cy="22659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2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4" name="Text Box 14"/>
          <p:cNvSpPr txBox="1">
            <a:spLocks noChangeArrowheads="1"/>
          </p:cNvSpPr>
          <p:nvPr/>
        </p:nvSpPr>
        <p:spPr bwMode="auto">
          <a:xfrm>
            <a:off x="2411760" y="3573016"/>
            <a:ext cx="1944216" cy="22659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2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Text Box 15"/>
          <p:cNvSpPr txBox="1">
            <a:spLocks noChangeArrowheads="1"/>
          </p:cNvSpPr>
          <p:nvPr/>
        </p:nvSpPr>
        <p:spPr bwMode="auto">
          <a:xfrm>
            <a:off x="251520" y="2780928"/>
            <a:ext cx="1872208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1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6" name="Text Box 15"/>
          <p:cNvSpPr txBox="1">
            <a:spLocks noChangeArrowheads="1"/>
          </p:cNvSpPr>
          <p:nvPr/>
        </p:nvSpPr>
        <p:spPr bwMode="auto">
          <a:xfrm>
            <a:off x="2411760" y="3356992"/>
            <a:ext cx="1944216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1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4644008" y="2564904"/>
            <a:ext cx="1944216" cy="22659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3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8" name="Text Box 7"/>
          <p:cNvSpPr txBox="1">
            <a:spLocks noChangeArrowheads="1"/>
          </p:cNvSpPr>
          <p:nvPr/>
        </p:nvSpPr>
        <p:spPr bwMode="auto">
          <a:xfrm>
            <a:off x="6876256" y="2780928"/>
            <a:ext cx="1944216" cy="226591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4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4644008" y="3573016"/>
            <a:ext cx="1944216" cy="22659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3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Text Box 7"/>
          <p:cNvSpPr txBox="1">
            <a:spLocks noChangeArrowheads="1"/>
          </p:cNvSpPr>
          <p:nvPr/>
        </p:nvSpPr>
        <p:spPr bwMode="auto">
          <a:xfrm>
            <a:off x="6876256" y="3573016"/>
            <a:ext cx="1944216" cy="226591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4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933056"/>
            <a:ext cx="1152127" cy="82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49" grpId="0" animBg="1"/>
      <p:bldP spid="52" grpId="0" animBg="1"/>
      <p:bldP spid="53" grpId="0" animBg="1"/>
      <p:bldP spid="57" grpId="0" animBg="1"/>
      <p:bldP spid="71" grpId="0" animBg="1"/>
      <p:bldP spid="42" grpId="0" animBg="1"/>
      <p:bldP spid="44" grpId="0" animBg="1"/>
      <p:bldP spid="51" grpId="0" animBg="1"/>
      <p:bldP spid="87" grpId="0" animBg="1"/>
      <p:bldP spid="91" grpId="0" animBg="1"/>
      <p:bldP spid="99" grpId="0" animBg="1"/>
      <p:bldP spid="62" grpId="0" animBg="1"/>
      <p:bldP spid="81" grpId="0" animBg="1"/>
      <p:bldP spid="105" grpId="0" animBg="1"/>
      <p:bldP spid="112" grpId="0" animBg="1"/>
      <p:bldP spid="117" grpId="0" animBg="1"/>
      <p:bldP spid="118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16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>
            <a:spLocks noChangeArrowheads="1"/>
          </p:cNvSpPr>
          <p:nvPr/>
        </p:nvSpPr>
        <p:spPr bwMode="auto">
          <a:xfrm>
            <a:off x="1763688" y="1988840"/>
            <a:ext cx="5707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Благодарим за внимание !</a:t>
            </a:r>
            <a:endParaRPr lang="de-DE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2420888"/>
            <a:ext cx="7848872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b="1" dirty="0">
              <a:solidFill>
                <a:srgbClr val="0000FF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de-DE" sz="2800" b="1" dirty="0">
              <a:solidFill>
                <a:srgbClr val="0000FF"/>
              </a:solidFill>
            </a:endParaRPr>
          </a:p>
          <a:p>
            <a:pPr algn="ctr" eaLnBrk="1" hangingPunct="1">
              <a:buNone/>
            </a:pPr>
            <a:r>
              <a:rPr lang="ru-RU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Шмидт Александр </a:t>
            </a:r>
            <a:r>
              <a:rPr lang="ru-RU" sz="2800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Вольдемарович</a:t>
            </a:r>
            <a:r>
              <a:rPr lang="ru-RU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ru-RU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None/>
            </a:pPr>
            <a:r>
              <a:rPr lang="ru-RU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S-100.000.000.001</a:t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E-Mail: </a:t>
            </a:r>
            <a:r>
              <a:rPr lang="de-DE" sz="2800" dirty="0" err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schmidt</a:t>
            </a:r>
            <a:r>
              <a:rPr lang="ru-RU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</a:t>
            </a:r>
            <a:r>
              <a:rPr lang="de-DE" sz="2800" dirty="0" err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de-DE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Skype-Имя: </a:t>
            </a:r>
            <a:r>
              <a:rPr lang="de-DE" sz="2800" dirty="0" err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schmidt-drimex</a:t>
            </a: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algn="ctr" eaLnBrk="1" hangingPunct="1">
              <a:buNone/>
            </a:pP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Германия</a:t>
            </a: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ru-RU" sz="2800" i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1414</Words>
  <Application>Microsoft Office PowerPoint</Application>
  <PresentationFormat>Bildschirmpräsentation (4:3)</PresentationFormat>
  <Paragraphs>198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Garamond</vt:lpstr>
      <vt:lpstr>Tahoma</vt:lpstr>
      <vt:lpstr>Verdana</vt:lpstr>
      <vt:lpstr>Wingdings</vt:lpstr>
      <vt:lpstr>Палитра</vt:lpstr>
      <vt:lpstr>PowerPoint-Präsentation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Alexander Schmidt</cp:lastModifiedBy>
  <cp:revision>791</cp:revision>
  <dcterms:created xsi:type="dcterms:W3CDTF">2004-11-23T09:22:06Z</dcterms:created>
  <dcterms:modified xsi:type="dcterms:W3CDTF">2023-03-21T15:17:06Z</dcterms:modified>
</cp:coreProperties>
</file>