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notesMasterIdLst>
    <p:notesMasterId r:id="rId11"/>
  </p:notesMasterIdLst>
  <p:sldIdLst>
    <p:sldId id="256" r:id="rId2"/>
    <p:sldId id="407" r:id="rId3"/>
    <p:sldId id="430" r:id="rId4"/>
    <p:sldId id="431" r:id="rId5"/>
    <p:sldId id="433" r:id="rId6"/>
    <p:sldId id="434" r:id="rId7"/>
    <p:sldId id="435" r:id="rId8"/>
    <p:sldId id="436" r:id="rId9"/>
    <p:sldId id="43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E8FF"/>
    <a:srgbClr val="D5FFF4"/>
    <a:srgbClr val="71DAFF"/>
    <a:srgbClr val="EE0000"/>
    <a:srgbClr val="E20000"/>
    <a:srgbClr val="EA0000"/>
    <a:srgbClr val="0000FF"/>
    <a:srgbClr val="C00000"/>
    <a:srgbClr val="9D9D9D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2162" autoAdjust="0"/>
  </p:normalViewPr>
  <p:slideViewPr>
    <p:cSldViewPr>
      <p:cViewPr>
        <p:scale>
          <a:sx n="100" d="100"/>
          <a:sy n="100" d="100"/>
        </p:scale>
        <p:origin x="168" y="-9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99CE6E-970F-433B-8370-9C113BCA8448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ru-RU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82795E-D508-45E8-91C5-AC85B0D5B6E6}" type="slidenum">
              <a:rPr lang="ru-RU" smtClean="0"/>
              <a:pPr/>
              <a:t>‹Nr.›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82795E-D508-45E8-91C5-AC85B0D5B6E6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de-DE">
                  <a:cs typeface="+mn-cs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de-DE">
                  <a:cs typeface="+mn-cs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de-DE">
                  <a:cs typeface="+mn-cs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de-DE">
                  <a:cs typeface="+mn-cs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cs typeface="+mn-cs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cs typeface="+mn-cs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cs typeface="+mn-cs"/>
              </a:endParaRPr>
            </a:p>
          </p:txBody>
        </p:sp>
      </p:grpSp>
      <p:sp>
        <p:nvSpPr>
          <p:cNvPr id="2191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191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F53AD76-4652-4ECE-A2C8-8BAA58DEE4C3}" type="slidenum">
              <a:rPr lang="ru-RU"/>
              <a:pPr>
                <a:defRPr/>
              </a:pPr>
              <a:t>‹Nr.›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5A75D-D291-4566-8896-3A01D9EB49FB}" type="slidenum">
              <a:rPr lang="ru-RU"/>
              <a:pPr>
                <a:defRPr/>
              </a:pPr>
              <a:t>‹Nr.›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82704-D0FE-49BD-A9C5-9DDDC7D98828}" type="slidenum">
              <a:rPr lang="ru-RU"/>
              <a:pPr>
                <a:defRPr/>
              </a:pPr>
              <a:t>‹Nr.›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98558-AE25-49AC-B8F9-DBE359FFD655}" type="slidenum">
              <a:rPr lang="ru-RU"/>
              <a:pPr>
                <a:defRPr/>
              </a:pPr>
              <a:t>‹Nr.›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und 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sz="quarter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F012F-FC26-46A7-ABC1-7D519FD2AE77}" type="slidenum">
              <a:rPr lang="ru-RU"/>
              <a:pPr>
                <a:defRPr/>
              </a:pPr>
              <a:t>‹Nr.›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C7869-95EF-412E-809A-4B7C8A49EFE0}" type="slidenum">
              <a:rPr lang="ru-RU"/>
              <a:pPr>
                <a:defRPr/>
              </a:pPr>
              <a:t>‹Nr.›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E547A-25FE-4348-B565-601AA2888392}" type="slidenum">
              <a:rPr lang="ru-RU"/>
              <a:pPr>
                <a:defRPr/>
              </a:pPr>
              <a:t>‹Nr.›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44DBA-79D7-4DA1-BE73-C87C56124AE3}" type="slidenum">
              <a:rPr lang="ru-RU"/>
              <a:pPr>
                <a:defRPr/>
              </a:pPr>
              <a:t>‹Nr.›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F97D0-3BE4-439C-AA3D-B93DB7F17ACB}" type="slidenum">
              <a:rPr lang="ru-RU"/>
              <a:pPr>
                <a:defRPr/>
              </a:pPr>
              <a:t>‹Nr.›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37D5D-A39B-49C0-A173-418C3BA26950}" type="slidenum">
              <a:rPr lang="ru-RU"/>
              <a:pPr>
                <a:defRPr/>
              </a:pPr>
              <a:t>‹Nr.›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16A2B-9D4B-4FDF-8A49-8F8A8B38D4F3}" type="slidenum">
              <a:rPr lang="ru-RU"/>
              <a:pPr>
                <a:defRPr/>
              </a:pPr>
              <a:t>‹Nr.›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897E5-2844-4962-826E-7AD9ED076D3F}" type="slidenum">
              <a:rPr lang="ru-RU"/>
              <a:pPr>
                <a:defRPr/>
              </a:pPr>
              <a:t>‹Nr.›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314E6-4FBB-42A3-B31E-490E124E4A4C}" type="slidenum">
              <a:rPr lang="ru-RU"/>
              <a:pPr>
                <a:defRPr/>
              </a:pPr>
              <a:t>‹Nr.›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de-DE" sz="2400">
              <a:cs typeface="+mn-cs"/>
            </a:endParaRPr>
          </a:p>
        </p:txBody>
      </p:sp>
      <p:sp>
        <p:nvSpPr>
          <p:cNvPr id="2181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de-DE" sz="2400">
              <a:cs typeface="+mn-cs"/>
            </a:endParaRPr>
          </a:p>
        </p:txBody>
      </p:sp>
      <p:sp>
        <p:nvSpPr>
          <p:cNvPr id="2181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de-DE" sz="2400">
              <a:cs typeface="+mn-cs"/>
            </a:endParaRPr>
          </a:p>
        </p:txBody>
      </p:sp>
      <p:sp>
        <p:nvSpPr>
          <p:cNvPr id="2181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de-DE" sz="2400">
              <a:cs typeface="+mn-cs"/>
            </a:endParaRPr>
          </a:p>
        </p:txBody>
      </p:sp>
      <p:sp>
        <p:nvSpPr>
          <p:cNvPr id="2181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de-DE" sz="2400">
              <a:cs typeface="+mn-cs"/>
            </a:endParaRPr>
          </a:p>
        </p:txBody>
      </p:sp>
      <p:sp>
        <p:nvSpPr>
          <p:cNvPr id="2181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de-DE" sz="2400">
              <a:cs typeface="+mn-cs"/>
            </a:endParaRPr>
          </a:p>
        </p:txBody>
      </p:sp>
      <p:sp>
        <p:nvSpPr>
          <p:cNvPr id="2181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de-DE" sz="2400">
              <a:cs typeface="+mn-cs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181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81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81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63001B18-6D7F-4438-B689-C7C7274FC4DF}" type="slidenum">
              <a:rPr lang="ru-RU"/>
              <a:pPr>
                <a:defRPr/>
              </a:pPr>
              <a:t>‹Nr.›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6" r:id="rId1"/>
    <p:sldLayoutId id="2147484874" r:id="rId2"/>
    <p:sldLayoutId id="2147484875" r:id="rId3"/>
    <p:sldLayoutId id="2147484876" r:id="rId4"/>
    <p:sldLayoutId id="2147484877" r:id="rId5"/>
    <p:sldLayoutId id="2147484878" r:id="rId6"/>
    <p:sldLayoutId id="2147484879" r:id="rId7"/>
    <p:sldLayoutId id="2147484880" r:id="rId8"/>
    <p:sldLayoutId id="2147484881" r:id="rId9"/>
    <p:sldLayoutId id="2147484882" r:id="rId10"/>
    <p:sldLayoutId id="2147484883" r:id="rId11"/>
    <p:sldLayoutId id="2147484884" r:id="rId12"/>
    <p:sldLayoutId id="214748488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W-mu3XFicE" TargetMode="External"/><Relationship Id="rId2" Type="http://schemas.openxmlformats.org/officeDocument/2006/relationships/hyperlink" Target="https://www.youtube.com/watch?v=SSJYAbENLKQ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drimex.net/bankschulden/" TargetMode="Externa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5813" y="1071563"/>
            <a:ext cx="7572375" cy="5238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de-DE" sz="2400" b="1" cap="all" dirty="0"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cap="all" dirty="0">
                <a:latin typeface="Verdana" pitchFamily="34" charset="0"/>
                <a:ea typeface="Verdana" pitchFamily="34" charset="0"/>
                <a:cs typeface="Verdana" pitchFamily="34" charset="0"/>
              </a:rPr>
              <a:t>СТРУКТУРЫ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«самоуправления» и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«экономического взаимодействия» в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«Хорошей Глобализации»</a:t>
            </a:r>
            <a:endParaRPr lang="de-DE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b="1" dirty="0">
              <a:solidFill>
                <a:srgbClr val="0000FF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ИСКР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2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ru-RU" sz="2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нтернациональная </a:t>
            </a:r>
            <a:r>
              <a:rPr lang="ru-RU" sz="2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2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истема </a:t>
            </a:r>
            <a:r>
              <a:rPr lang="ru-RU" sz="2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</a:t>
            </a:r>
            <a:r>
              <a:rPr lang="ru-RU" sz="2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ачественного </a:t>
            </a:r>
            <a:r>
              <a:rPr lang="ru-RU" sz="2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</a:t>
            </a:r>
            <a:r>
              <a:rPr lang="ru-RU" sz="2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азвития»</a:t>
            </a:r>
            <a:endParaRPr lang="de-DE" sz="2400" b="1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sz="1400" b="1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Представляемые материалы можно «скачать» с нашего сайта </a:t>
            </a:r>
            <a:r>
              <a:rPr lang="de-DE" sz="1600" b="1" u="sng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http://rdachse.isqe.ru</a:t>
            </a:r>
            <a:endParaRPr lang="ru-RU" sz="1600" b="1" u="sng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Ссылка на поясняющий видеоролик</a:t>
            </a:r>
            <a:endParaRPr lang="de-DE" sz="1400" b="1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https://www.youtube.com/watch?v=SSJYAbENLKQ</a:t>
            </a:r>
            <a:endParaRPr lang="en-US" sz="16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https://www.youtube.com/watch?v=VW-mu3XFicE</a:t>
            </a:r>
            <a:r>
              <a:rPr lang="en-US" sz="1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ru-RU" sz="16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sz="1400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3928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16216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85813" y="2643188"/>
            <a:ext cx="8001000" cy="3614737"/>
          </a:xfrm>
        </p:spPr>
        <p:txBody>
          <a:bodyPr/>
          <a:lstStyle/>
          <a:p>
            <a:pPr marL="533400" indent="-533400" eaLnBrk="1" hangingPunct="1"/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Структура самоуправления в «Хорошей Глобализации»</a:t>
            </a:r>
          </a:p>
          <a:p>
            <a:pPr marL="533400" indent="-533400" eaLnBrk="1" hangingPunct="1"/>
            <a:endParaRPr lang="ru-RU" sz="2000" b="1" dirty="0">
              <a:latin typeface="Arial" charset="0"/>
            </a:endParaRPr>
          </a:p>
          <a:p>
            <a:pPr marL="533400" indent="-533400" eaLnBrk="1" hangingPunct="1"/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Структура экономического взаимодействия в «Хорошей Глобализации»</a:t>
            </a:r>
          </a:p>
          <a:p>
            <a:pPr marL="533400" indent="-533400" eaLnBrk="1" hangingPunct="1"/>
            <a:endParaRPr lang="ru-RU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3400" indent="-533400" eaLnBrk="1" hangingPunct="1"/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Структура переходной «трёхконтурной системы» в «Хорошей Глобализации»</a:t>
            </a:r>
            <a:endParaRPr lang="de-DE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3400" indent="-533400" eaLnBrk="1" hangingPunct="1"/>
            <a:endParaRPr lang="de-DE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3400" indent="-533400" eaLnBrk="1" hangingPunct="1"/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Структура регистрации в ИСКР новых участников</a:t>
            </a:r>
          </a:p>
          <a:p>
            <a:pPr marL="533400" indent="-533400" eaLnBrk="1" hangingPunct="1"/>
            <a:endParaRPr lang="ru-RU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3400" indent="-533400" eaLnBrk="1" hangingPunct="1"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6778625" cy="1462087"/>
          </a:xfrm>
        </p:spPr>
        <p:txBody>
          <a:bodyPr/>
          <a:lstStyle/>
          <a:p>
            <a:pPr algn="ctr" eaLnBrk="1" hangingPunct="1"/>
            <a:r>
              <a:rPr lang="ru-RU" sz="16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нтернациональная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истема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ачественного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азвития»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6778625" cy="1462087"/>
          </a:xfrm>
        </p:spPr>
        <p:txBody>
          <a:bodyPr/>
          <a:lstStyle/>
          <a:p>
            <a:pPr algn="ctr" eaLnBrk="1" hangingPunct="1"/>
            <a:r>
              <a:rPr lang="ru-RU" sz="28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нтернациональная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истема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ачественного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азвития»</a:t>
            </a:r>
            <a:endParaRPr lang="ru-RU" sz="1400" b="1" dirty="0">
              <a:solidFill>
                <a:srgbClr val="0000FF"/>
              </a:solidFill>
              <a:cs typeface="Tahoma" pitchFamily="34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1700808"/>
            <a:ext cx="8572500" cy="4643438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ctr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ctr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 rot="16200000">
            <a:off x="-982722" y="4015170"/>
            <a:ext cx="3240362" cy="195814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/>
              <a:t>Формирование рейтингов доверия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1520" y="2060848"/>
            <a:ext cx="8568952" cy="288147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Структура самоуправления в «Хорошей Глобализации»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6300192" y="2492896"/>
            <a:ext cx="1928813" cy="525886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000" tIns="108000" rIns="90000" bIns="10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Оператор </a:t>
            </a:r>
          </a:p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«Хорошей Глобализации»</a:t>
            </a:r>
          </a:p>
        </p:txBody>
      </p:sp>
      <p:sp>
        <p:nvSpPr>
          <p:cNvPr id="24" name="Text Box 14"/>
          <p:cNvSpPr txBox="1">
            <a:spLocks noChangeArrowheads="1"/>
          </p:cNvSpPr>
          <p:nvPr/>
        </p:nvSpPr>
        <p:spPr bwMode="auto">
          <a:xfrm>
            <a:off x="827584" y="2492896"/>
            <a:ext cx="1928813" cy="522008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75600" rIns="0" bIns="756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Высший Координационный Совет (ВКС) «Хорошей Глобализации»</a:t>
            </a:r>
            <a:endParaRPr lang="de-DE" sz="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827584" y="3140968"/>
            <a:ext cx="1928813" cy="523220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de-DE" sz="200" b="1" dirty="0"/>
          </a:p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Координационные Советы (КС) по территориям стран</a:t>
            </a:r>
            <a:endParaRPr lang="de-DE" sz="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spcBef>
                <a:spcPct val="50000"/>
              </a:spcBef>
            </a:pPr>
            <a:endParaRPr lang="ru-RU" sz="200" b="1" dirty="0"/>
          </a:p>
          <a:p>
            <a:pPr algn="ctr">
              <a:spcBef>
                <a:spcPct val="50000"/>
              </a:spcBef>
            </a:pPr>
            <a:endParaRPr lang="ru-RU" sz="200" b="1" dirty="0"/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827584" y="3789040"/>
            <a:ext cx="1928813" cy="523220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de-DE" sz="200" b="1" dirty="0"/>
          </a:p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Координационные Советы (КС) по регионам</a:t>
            </a:r>
            <a:endParaRPr lang="de-DE" sz="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spcBef>
                <a:spcPct val="50000"/>
              </a:spcBef>
            </a:pPr>
            <a:endParaRPr lang="ru-RU" sz="200" b="1" dirty="0"/>
          </a:p>
          <a:p>
            <a:pPr algn="ctr">
              <a:spcBef>
                <a:spcPct val="50000"/>
              </a:spcBef>
            </a:pPr>
            <a:endParaRPr lang="ru-RU" sz="200" b="1" dirty="0"/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827584" y="4437112"/>
            <a:ext cx="1928813" cy="523220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de-DE" sz="200" b="1" dirty="0"/>
          </a:p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Координационные Советы (КС) на местных уровнях</a:t>
            </a:r>
            <a:endParaRPr lang="de-DE" sz="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spcBef>
                <a:spcPct val="50000"/>
              </a:spcBef>
            </a:pPr>
            <a:endParaRPr lang="ru-RU" sz="200" b="1" dirty="0"/>
          </a:p>
          <a:p>
            <a:pPr algn="ctr">
              <a:spcBef>
                <a:spcPct val="50000"/>
              </a:spcBef>
            </a:pPr>
            <a:endParaRPr lang="ru-RU" sz="200" b="1" dirty="0"/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251520" y="6381328"/>
            <a:ext cx="8568952" cy="195814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Экономическая мотивация «Жить благодаря другим»</a:t>
            </a:r>
            <a:endParaRPr lang="ru-RU" sz="200" b="1" dirty="0"/>
          </a:p>
        </p:txBody>
      </p: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51520" y="6093296"/>
            <a:ext cx="8568952" cy="195814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Глобальная система «Качественного Развития», с «Качественно-Сбалансированной» моделью экономики</a:t>
            </a:r>
            <a:endParaRPr lang="ru-RU" sz="200" b="1" dirty="0"/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251520" y="5805264"/>
            <a:ext cx="8568952" cy="195814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Общественно-Экономическая формация «</a:t>
            </a:r>
            <a:r>
              <a:rPr lang="ru-RU" sz="800" b="1" cap="all" dirty="0">
                <a:latin typeface="Verdana" pitchFamily="34" charset="0"/>
                <a:ea typeface="Verdana" pitchFamily="34" charset="0"/>
                <a:cs typeface="Verdana" pitchFamily="34" charset="0"/>
              </a:rPr>
              <a:t>Ампоцелизм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», с Ампельной системой нестоимостной оценки результатов творческого труда людей</a:t>
            </a:r>
            <a:endParaRPr lang="ru-RU" sz="200" b="1" dirty="0"/>
          </a:p>
        </p:txBody>
      </p:sp>
      <p:sp>
        <p:nvSpPr>
          <p:cNvPr id="35" name="Text Box 14"/>
          <p:cNvSpPr txBox="1">
            <a:spLocks noChangeArrowheads="1"/>
          </p:cNvSpPr>
          <p:nvPr/>
        </p:nvSpPr>
        <p:spPr bwMode="auto">
          <a:xfrm>
            <a:off x="827584" y="5085184"/>
            <a:ext cx="1928813" cy="626701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Участники </a:t>
            </a:r>
          </a:p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«Системы Совершенного Справедливого Развития» (СССР)</a:t>
            </a:r>
            <a:endParaRPr lang="de-DE" sz="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 rot="16200000">
            <a:off x="-1270754" y="4015170"/>
            <a:ext cx="3240362" cy="195814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/>
              <a:t>Формирование Советов «снизу – вверх»</a:t>
            </a:r>
          </a:p>
        </p:txBody>
      </p:sp>
      <p:sp>
        <p:nvSpPr>
          <p:cNvPr id="38" name="Text Box 9"/>
          <p:cNvSpPr txBox="1">
            <a:spLocks noChangeArrowheads="1"/>
          </p:cNvSpPr>
          <p:nvPr/>
        </p:nvSpPr>
        <p:spPr bwMode="auto">
          <a:xfrm>
            <a:off x="6300192" y="3140968"/>
            <a:ext cx="1928813" cy="525886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000" tIns="108000" rIns="90000" bIns="10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Операторы </a:t>
            </a:r>
          </a:p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 территориям старн</a:t>
            </a: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 rot="16200000">
            <a:off x="7082174" y="4015170"/>
            <a:ext cx="3240362" cy="195814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/>
              <a:t>Организационно-Договорные Влияния</a:t>
            </a: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 rot="16200000">
            <a:off x="6794142" y="4015170"/>
            <a:ext cx="3240362" cy="195814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/>
              <a:t>Двухсторонняя координация</a:t>
            </a:r>
          </a:p>
        </p:txBody>
      </p: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6300192" y="3789040"/>
            <a:ext cx="1928813" cy="525886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000" tIns="108000" rIns="90000" bIns="10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Операторы </a:t>
            </a:r>
          </a:p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 территориям регионов</a:t>
            </a:r>
          </a:p>
        </p:txBody>
      </p:sp>
      <p:sp>
        <p:nvSpPr>
          <p:cNvPr id="42" name="Text Box 9"/>
          <p:cNvSpPr txBox="1">
            <a:spLocks noChangeArrowheads="1"/>
          </p:cNvSpPr>
          <p:nvPr/>
        </p:nvSpPr>
        <p:spPr bwMode="auto">
          <a:xfrm>
            <a:off x="6300192" y="4437112"/>
            <a:ext cx="1928813" cy="525886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000" tIns="108000" rIns="90000" bIns="10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Операторы </a:t>
            </a:r>
          </a:p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на местных уровнях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6300192" y="5085184"/>
            <a:ext cx="1928813" cy="626701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Участники СССР, </a:t>
            </a:r>
          </a:p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координаторы, представители Оператора «Хорошей Глобализации»</a:t>
            </a:r>
          </a:p>
        </p:txBody>
      </p:sp>
      <p:sp>
        <p:nvSpPr>
          <p:cNvPr id="44" name="Line 184"/>
          <p:cNvSpPr>
            <a:spLocks noChangeShapeType="1"/>
          </p:cNvSpPr>
          <p:nvPr/>
        </p:nvSpPr>
        <p:spPr bwMode="auto">
          <a:xfrm flipV="1">
            <a:off x="2987824" y="2708920"/>
            <a:ext cx="3168352" cy="1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6" name="Text Box 228"/>
          <p:cNvSpPr txBox="1">
            <a:spLocks noChangeArrowheads="1"/>
          </p:cNvSpPr>
          <p:nvPr/>
        </p:nvSpPr>
        <p:spPr bwMode="auto">
          <a:xfrm>
            <a:off x="3275856" y="2420888"/>
            <a:ext cx="2448272" cy="2154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Назначение </a:t>
            </a:r>
          </a:p>
        </p:txBody>
      </p:sp>
      <p:sp>
        <p:nvSpPr>
          <p:cNvPr id="47" name="Text Box 228"/>
          <p:cNvSpPr txBox="1">
            <a:spLocks noChangeArrowheads="1"/>
          </p:cNvSpPr>
          <p:nvPr/>
        </p:nvSpPr>
        <p:spPr bwMode="auto">
          <a:xfrm>
            <a:off x="3275856" y="2780928"/>
            <a:ext cx="2448272" cy="2154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Координация </a:t>
            </a:r>
          </a:p>
        </p:txBody>
      </p:sp>
      <p:sp>
        <p:nvSpPr>
          <p:cNvPr id="51" name="Nach unten gekrümmter Pfeil 50"/>
          <p:cNvSpPr/>
          <p:nvPr/>
        </p:nvSpPr>
        <p:spPr>
          <a:xfrm>
            <a:off x="2915816" y="3140968"/>
            <a:ext cx="3240360" cy="18002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5" name="Text Box 228"/>
          <p:cNvSpPr txBox="1">
            <a:spLocks noChangeArrowheads="1"/>
          </p:cNvSpPr>
          <p:nvPr/>
        </p:nvSpPr>
        <p:spPr bwMode="auto">
          <a:xfrm>
            <a:off x="3851920" y="3645024"/>
            <a:ext cx="1152128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«Дуга»</a:t>
            </a:r>
          </a:p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«Диктатуры Большинства» </a:t>
            </a: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2915816" y="5085184"/>
            <a:ext cx="3240360" cy="623793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126000" rIns="0" bIns="12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Прямые, интерактивные связи участников СССР друг с другом, в режиме неприрывного референдума, через «Ампельную систему»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500"/>
                            </p:stCondLst>
                            <p:childTnLst>
                              <p:par>
                                <p:cTn id="10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3" grpId="0" animBg="1"/>
      <p:bldP spid="24" grpId="0" animBg="1"/>
      <p:bldP spid="25" grpId="0" animBg="1"/>
      <p:bldP spid="26" grpId="0" animBg="1"/>
      <p:bldP spid="27" grpId="0" animBg="1"/>
      <p:bldP spid="30" grpId="0" animBg="1"/>
      <p:bldP spid="31" grpId="0" animBg="1"/>
      <p:bldP spid="32" grpId="0" animBg="1"/>
      <p:bldP spid="35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6778625" cy="1462087"/>
          </a:xfrm>
        </p:spPr>
        <p:txBody>
          <a:bodyPr/>
          <a:lstStyle/>
          <a:p>
            <a:pPr algn="ctr" eaLnBrk="1" hangingPunct="1"/>
            <a:r>
              <a:rPr lang="ru-RU" sz="28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нтернациональная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истема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ачественного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азвития»</a:t>
            </a:r>
            <a:endParaRPr lang="ru-RU" sz="1400" b="1" dirty="0">
              <a:solidFill>
                <a:srgbClr val="0000FF"/>
              </a:solidFill>
              <a:cs typeface="Tahoma" pitchFamily="34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1700808"/>
            <a:ext cx="8572500" cy="4643438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ctr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ctr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</p:txBody>
      </p: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251520" y="5949280"/>
            <a:ext cx="3528392" cy="340735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46800" rIns="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«Основные проекты»                                                                  (70% / 42%)</a:t>
            </a:r>
            <a:endParaRPr lang="de-DE" sz="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088" y="249289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251520" y="2060848"/>
            <a:ext cx="8568952" cy="307777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Структура экономического взаимодействия в «Хорошей Глобализации»</a:t>
            </a: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251520" y="4005065"/>
            <a:ext cx="3888432" cy="226591"/>
          </a:xfrm>
          <a:prstGeom prst="rect">
            <a:avLst/>
          </a:prstGeom>
          <a:gradFill rotWithShape="1">
            <a:gsLst>
              <a:gs pos="0">
                <a:srgbClr val="BEDFF4"/>
              </a:gs>
              <a:gs pos="100000">
                <a:srgbClr val="003399">
                  <a:alpha val="65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36000" rIns="72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Заказчики, Поручители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5" name="Text Box 13"/>
          <p:cNvSpPr txBox="1">
            <a:spLocks noChangeArrowheads="1"/>
          </p:cNvSpPr>
          <p:nvPr/>
        </p:nvSpPr>
        <p:spPr bwMode="auto">
          <a:xfrm>
            <a:off x="6732240" y="2492896"/>
            <a:ext cx="2088232" cy="891825"/>
          </a:xfrm>
          <a:prstGeom prst="rect">
            <a:avLst/>
          </a:prstGeom>
          <a:gradFill rotWithShape="1">
            <a:gsLst>
              <a:gs pos="0">
                <a:srgbClr val="EFF5CF"/>
              </a:gs>
              <a:gs pos="100000">
                <a:srgbClr val="F0DC4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tIns="136800" bIns="13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 учёта «Информационных носителей обменщиков» системы </a:t>
            </a:r>
            <a:r>
              <a:rPr lang="de-DE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DRIMEX.net</a:t>
            </a:r>
          </a:p>
        </p:txBody>
      </p:sp>
      <p:pic>
        <p:nvPicPr>
          <p:cNvPr id="4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249289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Text Box 11"/>
          <p:cNvSpPr txBox="1">
            <a:spLocks noChangeArrowheads="1"/>
          </p:cNvSpPr>
          <p:nvPr/>
        </p:nvSpPr>
        <p:spPr bwMode="auto">
          <a:xfrm>
            <a:off x="251520" y="4797152"/>
            <a:ext cx="5328592" cy="216024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7C57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«Залоговая масса» на счёту </a:t>
            </a:r>
            <a:r>
              <a:rPr lang="de-DE" sz="8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DRIMEX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(60%)</a:t>
            </a:r>
          </a:p>
        </p:txBody>
      </p:sp>
      <p:pic>
        <p:nvPicPr>
          <p:cNvPr id="5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49289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251520" y="5661248"/>
            <a:ext cx="5328592" cy="195814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Распределение объёмов поставок</a:t>
            </a:r>
          </a:p>
        </p:txBody>
      </p:sp>
      <p:sp>
        <p:nvSpPr>
          <p:cNvPr id="53" name="Text Box 9"/>
          <p:cNvSpPr txBox="1">
            <a:spLocks noChangeArrowheads="1"/>
          </p:cNvSpPr>
          <p:nvPr/>
        </p:nvSpPr>
        <p:spPr bwMode="auto">
          <a:xfrm>
            <a:off x="3851920" y="5949280"/>
            <a:ext cx="1728192" cy="340735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46800" rIns="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«Сопутствующие проекты» (30% / 18%)</a:t>
            </a:r>
          </a:p>
        </p:txBody>
      </p:sp>
      <p:sp>
        <p:nvSpPr>
          <p:cNvPr id="57" name="Text Box 12"/>
          <p:cNvSpPr txBox="1">
            <a:spLocks noChangeArrowheads="1"/>
          </p:cNvSpPr>
          <p:nvPr/>
        </p:nvSpPr>
        <p:spPr bwMode="auto">
          <a:xfrm>
            <a:off x="5652120" y="5949280"/>
            <a:ext cx="3168352" cy="338554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A1D1E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Ссуды «Резервной готовности» для текущих затрат Заказчиков, Поручителей через ДРИМЕКС (60%)</a:t>
            </a:r>
          </a:p>
        </p:txBody>
      </p:sp>
      <p:sp>
        <p:nvSpPr>
          <p:cNvPr id="58" name="Line 184"/>
          <p:cNvSpPr>
            <a:spLocks noChangeShapeType="1"/>
          </p:cNvSpPr>
          <p:nvPr/>
        </p:nvSpPr>
        <p:spPr bwMode="auto">
          <a:xfrm flipH="1" flipV="1">
            <a:off x="899592" y="3428998"/>
            <a:ext cx="432048" cy="504058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9" name="Line 184"/>
          <p:cNvSpPr>
            <a:spLocks noChangeShapeType="1"/>
          </p:cNvSpPr>
          <p:nvPr/>
        </p:nvSpPr>
        <p:spPr bwMode="auto">
          <a:xfrm flipV="1">
            <a:off x="2843808" y="3429000"/>
            <a:ext cx="72008" cy="50405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0" name="Line 184"/>
          <p:cNvSpPr>
            <a:spLocks noChangeShapeType="1"/>
          </p:cNvSpPr>
          <p:nvPr/>
        </p:nvSpPr>
        <p:spPr bwMode="auto">
          <a:xfrm flipH="1">
            <a:off x="1691680" y="4293096"/>
            <a:ext cx="0" cy="432047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" name="Line 184"/>
          <p:cNvSpPr>
            <a:spLocks noChangeShapeType="1"/>
          </p:cNvSpPr>
          <p:nvPr/>
        </p:nvSpPr>
        <p:spPr bwMode="auto">
          <a:xfrm flipH="1">
            <a:off x="2987824" y="5085184"/>
            <a:ext cx="0" cy="50405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2" name="Line 184"/>
          <p:cNvSpPr>
            <a:spLocks noChangeShapeType="1"/>
          </p:cNvSpPr>
          <p:nvPr/>
        </p:nvSpPr>
        <p:spPr bwMode="auto">
          <a:xfrm>
            <a:off x="3059832" y="5085184"/>
            <a:ext cx="4464496" cy="72008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3" name="Text Box 228"/>
          <p:cNvSpPr txBox="1">
            <a:spLocks noChangeArrowheads="1"/>
          </p:cNvSpPr>
          <p:nvPr/>
        </p:nvSpPr>
        <p:spPr bwMode="auto">
          <a:xfrm>
            <a:off x="251520" y="3645024"/>
            <a:ext cx="792088" cy="28814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Регистрация</a:t>
            </a:r>
            <a:r>
              <a:rPr lang="ru-RU" sz="1400" b="1" dirty="0">
                <a:latin typeface="Arial" charset="0"/>
              </a:rPr>
              <a:t> </a:t>
            </a:r>
          </a:p>
        </p:txBody>
      </p:sp>
      <p:sp>
        <p:nvSpPr>
          <p:cNvPr id="65" name="Text Box 228"/>
          <p:cNvSpPr txBox="1">
            <a:spLocks noChangeArrowheads="1"/>
          </p:cNvSpPr>
          <p:nvPr/>
        </p:nvSpPr>
        <p:spPr bwMode="auto">
          <a:xfrm>
            <a:off x="2987824" y="3429000"/>
            <a:ext cx="576064" cy="2160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Договора</a:t>
            </a:r>
            <a:r>
              <a:rPr lang="ru-RU" sz="1400" b="1" dirty="0">
                <a:latin typeface="Arial" charset="0"/>
              </a:rPr>
              <a:t> </a:t>
            </a:r>
          </a:p>
        </p:txBody>
      </p:sp>
      <p:sp>
        <p:nvSpPr>
          <p:cNvPr id="66" name="Text Box 228"/>
          <p:cNvSpPr txBox="1">
            <a:spLocks noChangeArrowheads="1"/>
          </p:cNvSpPr>
          <p:nvPr/>
        </p:nvSpPr>
        <p:spPr bwMode="auto">
          <a:xfrm>
            <a:off x="179512" y="4365104"/>
            <a:ext cx="1440160" cy="3189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Перевод «внешних» денежных средств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67" name="Text Box 228"/>
          <p:cNvSpPr txBox="1">
            <a:spLocks noChangeArrowheads="1"/>
          </p:cNvSpPr>
          <p:nvPr/>
        </p:nvSpPr>
        <p:spPr bwMode="auto">
          <a:xfrm>
            <a:off x="3059832" y="5229200"/>
            <a:ext cx="504056" cy="28814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или</a:t>
            </a:r>
            <a:r>
              <a:rPr lang="ru-RU" sz="1400" b="1" dirty="0">
                <a:latin typeface="Arial" charset="0"/>
              </a:rPr>
              <a:t> </a:t>
            </a:r>
          </a:p>
        </p:txBody>
      </p:sp>
      <p:sp>
        <p:nvSpPr>
          <p:cNvPr id="68" name="Text Box 228"/>
          <p:cNvSpPr txBox="1">
            <a:spLocks noChangeArrowheads="1"/>
          </p:cNvSpPr>
          <p:nvPr/>
        </p:nvSpPr>
        <p:spPr bwMode="auto">
          <a:xfrm>
            <a:off x="539552" y="5085184"/>
            <a:ext cx="2304256" cy="4420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Поставки в страну интересов Заказчиков по «временному ввозу», на условиях «обмена активами»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69" name="Text Box 228"/>
          <p:cNvSpPr txBox="1">
            <a:spLocks noChangeArrowheads="1"/>
          </p:cNvSpPr>
          <p:nvPr/>
        </p:nvSpPr>
        <p:spPr bwMode="auto">
          <a:xfrm>
            <a:off x="3707904" y="5085184"/>
            <a:ext cx="2088232" cy="4420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 порядке исключения, перевод «залоговых средсв» в разряд «Ссуды»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70" name="Line 184"/>
          <p:cNvSpPr>
            <a:spLocks noChangeShapeType="1"/>
          </p:cNvSpPr>
          <p:nvPr/>
        </p:nvSpPr>
        <p:spPr bwMode="auto">
          <a:xfrm flipH="1" flipV="1">
            <a:off x="3923928" y="3429000"/>
            <a:ext cx="0" cy="50405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" name="Text Box 7"/>
          <p:cNvSpPr txBox="1">
            <a:spLocks noChangeArrowheads="1"/>
          </p:cNvSpPr>
          <p:nvPr/>
        </p:nvSpPr>
        <p:spPr bwMode="auto">
          <a:xfrm>
            <a:off x="3059832" y="3645024"/>
            <a:ext cx="1152128" cy="195814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Доля-Доход (40%)</a:t>
            </a:r>
          </a:p>
        </p:txBody>
      </p:sp>
      <p:sp>
        <p:nvSpPr>
          <p:cNvPr id="72" name="Line 184"/>
          <p:cNvSpPr>
            <a:spLocks noChangeShapeType="1"/>
          </p:cNvSpPr>
          <p:nvPr/>
        </p:nvSpPr>
        <p:spPr bwMode="auto">
          <a:xfrm>
            <a:off x="4211960" y="3140968"/>
            <a:ext cx="108012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3" name="Text Box 228"/>
          <p:cNvSpPr txBox="1">
            <a:spLocks noChangeArrowheads="1"/>
          </p:cNvSpPr>
          <p:nvPr/>
        </p:nvSpPr>
        <p:spPr bwMode="auto">
          <a:xfrm>
            <a:off x="4211960" y="2492896"/>
            <a:ext cx="1008112" cy="56514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Участие в развитии банковской системы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74" name="Text Box 15"/>
          <p:cNvSpPr txBox="1">
            <a:spLocks noChangeArrowheads="1"/>
          </p:cNvSpPr>
          <p:nvPr/>
        </p:nvSpPr>
        <p:spPr bwMode="auto">
          <a:xfrm>
            <a:off x="5940152" y="4293096"/>
            <a:ext cx="2880320" cy="1149921"/>
          </a:xfrm>
          <a:prstGeom prst="rect">
            <a:avLst/>
          </a:prstGeom>
          <a:gradFill rotWithShape="1">
            <a:gsLst>
              <a:gs pos="0">
                <a:srgbClr val="BEDFF4"/>
              </a:gs>
              <a:gs pos="100000">
                <a:srgbClr val="003399">
                  <a:alpha val="65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7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Выплата посреднической доли по «реальным проектам», в виде оплаты за участников, со стороны посредников, представителей ДРИМЕКС, 24% от уставного капитала Центрального </a:t>
            </a:r>
            <a:r>
              <a:rPr lang="de-DE" sz="7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DRIMEX</a:t>
            </a:r>
            <a:r>
              <a:rPr lang="de-DE" sz="7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-Bank AG </a:t>
            </a:r>
            <a:r>
              <a:rPr lang="ru-RU" sz="7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 Германии, в качестве формирования их доли в уставных капиталах дочерних банков в стране</a:t>
            </a:r>
            <a:r>
              <a:rPr lang="de-DE" sz="7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7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интересов Посредников, Представителей ДРИМЕКС, пропорционально их долям в общем объёме инвестиционных средств, участвующих в формировании банковской системы </a:t>
            </a:r>
            <a:r>
              <a:rPr lang="de-DE" sz="7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DRIMEX</a:t>
            </a:r>
            <a:r>
              <a:rPr lang="de-DE" sz="7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-Bank AG</a:t>
            </a:r>
            <a:endParaRPr lang="ru-RU" sz="7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5" name="Text Box 12"/>
          <p:cNvSpPr txBox="1">
            <a:spLocks noChangeArrowheads="1"/>
          </p:cNvSpPr>
          <p:nvPr/>
        </p:nvSpPr>
        <p:spPr bwMode="auto">
          <a:xfrm>
            <a:off x="4644008" y="3501008"/>
            <a:ext cx="4176464" cy="688256"/>
          </a:xfrm>
          <a:prstGeom prst="rect">
            <a:avLst/>
          </a:prstGeom>
          <a:gradFill rotWithShape="1">
            <a:gsLst>
              <a:gs pos="0">
                <a:srgbClr val="D5FFF4"/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Формирование в ИСКР «трёхконтурной системы информационных носителей обменщиков» из «внутренних единиц» (ИСКРы, - для формирования «товарной массы» и ДРИМЕКСы  - средства для потребления, уравновешенные «внешними деньгами» в «Целевом Фонде» на счёту ДРИМЕКС) и «внешних денег (Евро, Рубли и т.д.)</a:t>
            </a:r>
          </a:p>
        </p:txBody>
      </p:sp>
      <p:sp>
        <p:nvSpPr>
          <p:cNvPr id="76" name="Text Box 9"/>
          <p:cNvSpPr txBox="1">
            <a:spLocks noChangeArrowheads="1"/>
          </p:cNvSpPr>
          <p:nvPr/>
        </p:nvSpPr>
        <p:spPr bwMode="auto">
          <a:xfrm>
            <a:off x="3707905" y="4365104"/>
            <a:ext cx="1872208" cy="318924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de-DE" sz="8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ISQE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-ссуда», как участие в развитии ИСКР (100%)</a:t>
            </a:r>
          </a:p>
        </p:txBody>
      </p:sp>
      <p:sp>
        <p:nvSpPr>
          <p:cNvPr id="77" name="Text Box 9"/>
          <p:cNvSpPr txBox="1">
            <a:spLocks noChangeArrowheads="1"/>
          </p:cNvSpPr>
          <p:nvPr/>
        </p:nvSpPr>
        <p:spPr bwMode="auto">
          <a:xfrm>
            <a:off x="1619672" y="2492896"/>
            <a:ext cx="1080120" cy="898126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Взаимозачётные 10% от «</a:t>
            </a:r>
            <a:r>
              <a:rPr lang="de-DE" sz="8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ISQE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-ссуды», как «встречная ссуда» ДРИМЕКСа представителям</a:t>
            </a:r>
          </a:p>
        </p:txBody>
      </p:sp>
      <p:sp>
        <p:nvSpPr>
          <p:cNvPr id="78" name="Line 184"/>
          <p:cNvSpPr>
            <a:spLocks noChangeShapeType="1"/>
          </p:cNvSpPr>
          <p:nvPr/>
        </p:nvSpPr>
        <p:spPr bwMode="auto">
          <a:xfrm flipH="1" flipV="1">
            <a:off x="2195736" y="3429000"/>
            <a:ext cx="0" cy="50405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9" name="Line 184"/>
          <p:cNvSpPr>
            <a:spLocks noChangeShapeType="1"/>
          </p:cNvSpPr>
          <p:nvPr/>
        </p:nvSpPr>
        <p:spPr bwMode="auto">
          <a:xfrm>
            <a:off x="1907704" y="4293096"/>
            <a:ext cx="1728192" cy="288031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0" name="Text Box 228"/>
          <p:cNvSpPr txBox="1">
            <a:spLocks noChangeArrowheads="1"/>
          </p:cNvSpPr>
          <p:nvPr/>
        </p:nvSpPr>
        <p:spPr bwMode="auto">
          <a:xfrm>
            <a:off x="1907704" y="4365104"/>
            <a:ext cx="1440160" cy="19581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7200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90% от «</a:t>
            </a:r>
            <a:r>
              <a:rPr lang="de-DE" sz="8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ISQE</a:t>
            </a: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ссуды»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81" name="Text Box 228"/>
          <p:cNvSpPr txBox="1">
            <a:spLocks noChangeArrowheads="1"/>
          </p:cNvSpPr>
          <p:nvPr/>
        </p:nvSpPr>
        <p:spPr bwMode="auto">
          <a:xfrm>
            <a:off x="1403648" y="3645024"/>
            <a:ext cx="1368152" cy="19581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0% от «</a:t>
            </a:r>
            <a:r>
              <a:rPr lang="de-DE" sz="8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ISQE</a:t>
            </a: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ссуды»</a:t>
            </a:r>
            <a:endParaRPr lang="ru-RU" sz="1400" b="1" dirty="0">
              <a:latin typeface="Arial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6" grpId="0" animBg="1"/>
      <p:bldP spid="45" grpId="0" animBg="1"/>
      <p:bldP spid="49" grpId="0" animBg="1"/>
      <p:bldP spid="52" grpId="0" animBg="1"/>
      <p:bldP spid="53" grpId="0" animBg="1"/>
      <p:bldP spid="57" grpId="0" animBg="1"/>
      <p:bldP spid="71" grpId="0" animBg="1"/>
      <p:bldP spid="74" grpId="0" animBg="1"/>
      <p:bldP spid="75" grpId="0" animBg="1"/>
      <p:bldP spid="76" grpId="0" animBg="1"/>
      <p:bldP spid="7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6778625" cy="1462087"/>
          </a:xfrm>
        </p:spPr>
        <p:txBody>
          <a:bodyPr/>
          <a:lstStyle/>
          <a:p>
            <a:pPr algn="ctr" eaLnBrk="1" hangingPunct="1"/>
            <a:r>
              <a:rPr lang="ru-RU" sz="28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нтернациональная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истема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ачественного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азвития»</a:t>
            </a:r>
            <a:endParaRPr lang="ru-RU" sz="1400" b="1" dirty="0">
              <a:solidFill>
                <a:srgbClr val="0000FF"/>
              </a:solidFill>
              <a:cs typeface="Tahoma" pitchFamily="34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1700808"/>
            <a:ext cx="8572500" cy="4643438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ctr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ctr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</p:txBody>
      </p: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251520" y="5949280"/>
            <a:ext cx="3528392" cy="340735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46800" rIns="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«Основные проекты»                                                                  (70% / 42%)</a:t>
            </a:r>
            <a:endParaRPr lang="de-DE" sz="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088" y="249289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251520" y="4005065"/>
            <a:ext cx="3888432" cy="226591"/>
          </a:xfrm>
          <a:prstGeom prst="rect">
            <a:avLst/>
          </a:prstGeom>
          <a:gradFill rotWithShape="1">
            <a:gsLst>
              <a:gs pos="0">
                <a:srgbClr val="BEDFF4"/>
              </a:gs>
              <a:gs pos="100000">
                <a:srgbClr val="003399">
                  <a:alpha val="65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36000" rIns="72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Заказчики, Поручители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5" name="Text Box 13"/>
          <p:cNvSpPr txBox="1">
            <a:spLocks noChangeArrowheads="1"/>
          </p:cNvSpPr>
          <p:nvPr/>
        </p:nvSpPr>
        <p:spPr bwMode="auto">
          <a:xfrm>
            <a:off x="6732240" y="2492896"/>
            <a:ext cx="2088232" cy="891825"/>
          </a:xfrm>
          <a:prstGeom prst="rect">
            <a:avLst/>
          </a:prstGeom>
          <a:gradFill rotWithShape="1">
            <a:gsLst>
              <a:gs pos="0">
                <a:srgbClr val="EFF5CF"/>
              </a:gs>
              <a:gs pos="100000">
                <a:srgbClr val="F0DC4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tIns="136800" bIns="13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 учёта «Информационных носителей обменщиков» системы </a:t>
            </a:r>
            <a:r>
              <a:rPr lang="de-DE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DRIMEX.net</a:t>
            </a:r>
          </a:p>
        </p:txBody>
      </p:sp>
      <p:pic>
        <p:nvPicPr>
          <p:cNvPr id="4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249289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Text Box 11"/>
          <p:cNvSpPr txBox="1">
            <a:spLocks noChangeArrowheads="1"/>
          </p:cNvSpPr>
          <p:nvPr/>
        </p:nvSpPr>
        <p:spPr bwMode="auto">
          <a:xfrm>
            <a:off x="251520" y="4797152"/>
            <a:ext cx="5328592" cy="216024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7C57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«Залоговая масса» на счёту </a:t>
            </a:r>
            <a:r>
              <a:rPr lang="de-DE" sz="8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DRIMEX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(60%)</a:t>
            </a:r>
          </a:p>
        </p:txBody>
      </p:sp>
      <p:pic>
        <p:nvPicPr>
          <p:cNvPr id="5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49289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251520" y="5661248"/>
            <a:ext cx="5328592" cy="195814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Распределение объёмов поставок</a:t>
            </a:r>
          </a:p>
        </p:txBody>
      </p:sp>
      <p:sp>
        <p:nvSpPr>
          <p:cNvPr id="53" name="Text Box 9"/>
          <p:cNvSpPr txBox="1">
            <a:spLocks noChangeArrowheads="1"/>
          </p:cNvSpPr>
          <p:nvPr/>
        </p:nvSpPr>
        <p:spPr bwMode="auto">
          <a:xfrm>
            <a:off x="3851920" y="5949280"/>
            <a:ext cx="1728192" cy="340735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46800" rIns="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«Сопутствующие проекты» (30% / 18%)</a:t>
            </a:r>
          </a:p>
        </p:txBody>
      </p:sp>
      <p:sp>
        <p:nvSpPr>
          <p:cNvPr id="57" name="Text Box 12"/>
          <p:cNvSpPr txBox="1">
            <a:spLocks noChangeArrowheads="1"/>
          </p:cNvSpPr>
          <p:nvPr/>
        </p:nvSpPr>
        <p:spPr bwMode="auto">
          <a:xfrm>
            <a:off x="6876256" y="5445224"/>
            <a:ext cx="1944216" cy="83099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A1D1E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«Целевой фонд» (транзитные средства) в Евро на счёту </a:t>
            </a:r>
            <a:r>
              <a:rPr lang="de-DE" sz="8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DRIMEX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, как эквивалент «внутренних информационных носителей» (Дримексов) системы ИСКР</a:t>
            </a:r>
          </a:p>
        </p:txBody>
      </p:sp>
      <p:sp>
        <p:nvSpPr>
          <p:cNvPr id="58" name="Line 184"/>
          <p:cNvSpPr>
            <a:spLocks noChangeShapeType="1"/>
          </p:cNvSpPr>
          <p:nvPr/>
        </p:nvSpPr>
        <p:spPr bwMode="auto">
          <a:xfrm flipH="1" flipV="1">
            <a:off x="899592" y="3428998"/>
            <a:ext cx="432048" cy="504058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9" name="Line 184"/>
          <p:cNvSpPr>
            <a:spLocks noChangeShapeType="1"/>
          </p:cNvSpPr>
          <p:nvPr/>
        </p:nvSpPr>
        <p:spPr bwMode="auto">
          <a:xfrm flipV="1">
            <a:off x="2843808" y="3429000"/>
            <a:ext cx="72008" cy="50405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0" name="Line 184"/>
          <p:cNvSpPr>
            <a:spLocks noChangeShapeType="1"/>
          </p:cNvSpPr>
          <p:nvPr/>
        </p:nvSpPr>
        <p:spPr bwMode="auto">
          <a:xfrm flipH="1">
            <a:off x="1691680" y="4293096"/>
            <a:ext cx="0" cy="432047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" name="Line 184"/>
          <p:cNvSpPr>
            <a:spLocks noChangeShapeType="1"/>
          </p:cNvSpPr>
          <p:nvPr/>
        </p:nvSpPr>
        <p:spPr bwMode="auto">
          <a:xfrm flipH="1">
            <a:off x="2987824" y="5085184"/>
            <a:ext cx="0" cy="50405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3" name="Text Box 228"/>
          <p:cNvSpPr txBox="1">
            <a:spLocks noChangeArrowheads="1"/>
          </p:cNvSpPr>
          <p:nvPr/>
        </p:nvSpPr>
        <p:spPr bwMode="auto">
          <a:xfrm>
            <a:off x="251520" y="3645024"/>
            <a:ext cx="792088" cy="28814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Регистрация</a:t>
            </a:r>
            <a:r>
              <a:rPr lang="ru-RU" sz="1400" b="1" dirty="0">
                <a:latin typeface="Arial" charset="0"/>
              </a:rPr>
              <a:t> </a:t>
            </a:r>
          </a:p>
        </p:txBody>
      </p:sp>
      <p:sp>
        <p:nvSpPr>
          <p:cNvPr id="65" name="Text Box 228"/>
          <p:cNvSpPr txBox="1">
            <a:spLocks noChangeArrowheads="1"/>
          </p:cNvSpPr>
          <p:nvPr/>
        </p:nvSpPr>
        <p:spPr bwMode="auto">
          <a:xfrm>
            <a:off x="2987824" y="3429000"/>
            <a:ext cx="576064" cy="2160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Договора</a:t>
            </a:r>
            <a:r>
              <a:rPr lang="ru-RU" sz="1400" b="1" dirty="0">
                <a:latin typeface="Arial" charset="0"/>
              </a:rPr>
              <a:t> </a:t>
            </a:r>
          </a:p>
        </p:txBody>
      </p:sp>
      <p:sp>
        <p:nvSpPr>
          <p:cNvPr id="66" name="Text Box 228"/>
          <p:cNvSpPr txBox="1">
            <a:spLocks noChangeArrowheads="1"/>
          </p:cNvSpPr>
          <p:nvPr/>
        </p:nvSpPr>
        <p:spPr bwMode="auto">
          <a:xfrm>
            <a:off x="179512" y="4365104"/>
            <a:ext cx="1440160" cy="3189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Перевод «внешних» денежных средств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67" name="Text Box 228"/>
          <p:cNvSpPr txBox="1">
            <a:spLocks noChangeArrowheads="1"/>
          </p:cNvSpPr>
          <p:nvPr/>
        </p:nvSpPr>
        <p:spPr bwMode="auto">
          <a:xfrm>
            <a:off x="5652120" y="5589240"/>
            <a:ext cx="1152128" cy="4420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1% за счёт сопутствующих  проектов ИСКР</a:t>
            </a:r>
          </a:p>
        </p:txBody>
      </p:sp>
      <p:sp>
        <p:nvSpPr>
          <p:cNvPr id="68" name="Text Box 228"/>
          <p:cNvSpPr txBox="1">
            <a:spLocks noChangeArrowheads="1"/>
          </p:cNvSpPr>
          <p:nvPr/>
        </p:nvSpPr>
        <p:spPr bwMode="auto">
          <a:xfrm>
            <a:off x="539552" y="5085184"/>
            <a:ext cx="2304256" cy="4420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Поставки в страну интересов Заказчиков по «временному ввозу», на условиях «обмена активами»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70" name="Line 184"/>
          <p:cNvSpPr>
            <a:spLocks noChangeShapeType="1"/>
          </p:cNvSpPr>
          <p:nvPr/>
        </p:nvSpPr>
        <p:spPr bwMode="auto">
          <a:xfrm flipH="1" flipV="1">
            <a:off x="3923928" y="3429000"/>
            <a:ext cx="0" cy="50405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" name="Text Box 7"/>
          <p:cNvSpPr txBox="1">
            <a:spLocks noChangeArrowheads="1"/>
          </p:cNvSpPr>
          <p:nvPr/>
        </p:nvSpPr>
        <p:spPr bwMode="auto">
          <a:xfrm>
            <a:off x="2987824" y="3645024"/>
            <a:ext cx="1224136" cy="195814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Доля-Доход (40%)</a:t>
            </a:r>
          </a:p>
        </p:txBody>
      </p:sp>
      <p:sp>
        <p:nvSpPr>
          <p:cNvPr id="72" name="Line 184"/>
          <p:cNvSpPr>
            <a:spLocks noChangeShapeType="1"/>
          </p:cNvSpPr>
          <p:nvPr/>
        </p:nvSpPr>
        <p:spPr bwMode="auto">
          <a:xfrm>
            <a:off x="4211960" y="2780928"/>
            <a:ext cx="108012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3" name="Text Box 228"/>
          <p:cNvSpPr txBox="1">
            <a:spLocks noChangeArrowheads="1"/>
          </p:cNvSpPr>
          <p:nvPr/>
        </p:nvSpPr>
        <p:spPr bwMode="auto">
          <a:xfrm>
            <a:off x="4211960" y="2492896"/>
            <a:ext cx="1008112" cy="19581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Развитие банка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41" name="Line 184"/>
          <p:cNvSpPr>
            <a:spLocks noChangeShapeType="1"/>
          </p:cNvSpPr>
          <p:nvPr/>
        </p:nvSpPr>
        <p:spPr bwMode="auto">
          <a:xfrm flipV="1">
            <a:off x="5652120" y="6093296"/>
            <a:ext cx="1152128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3275856" y="5157192"/>
            <a:ext cx="2304256" cy="442035"/>
          </a:xfrm>
          <a:prstGeom prst="rect">
            <a:avLst/>
          </a:prstGeom>
          <a:gradFill rotWithShape="1">
            <a:gsLst>
              <a:gs pos="0">
                <a:srgbClr val="BEDFF4"/>
              </a:gs>
              <a:gs pos="100000">
                <a:srgbClr val="003399">
                  <a:alpha val="65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Выручка во «внешних деньгах» от продажи «новой товарной массы» по проектам</a:t>
            </a:r>
          </a:p>
        </p:txBody>
      </p:sp>
      <p:sp>
        <p:nvSpPr>
          <p:cNvPr id="43" name="Line 184"/>
          <p:cNvSpPr>
            <a:spLocks noChangeShapeType="1"/>
          </p:cNvSpPr>
          <p:nvPr/>
        </p:nvSpPr>
        <p:spPr bwMode="auto">
          <a:xfrm>
            <a:off x="5652120" y="5445224"/>
            <a:ext cx="1152128" cy="14401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4" name="Text Box 12"/>
          <p:cNvSpPr txBox="1">
            <a:spLocks noChangeArrowheads="1"/>
          </p:cNvSpPr>
          <p:nvPr/>
        </p:nvSpPr>
        <p:spPr bwMode="auto">
          <a:xfrm>
            <a:off x="7308304" y="4653136"/>
            <a:ext cx="1512168" cy="565146"/>
          </a:xfrm>
          <a:prstGeom prst="rect">
            <a:avLst/>
          </a:prstGeom>
          <a:gradFill rotWithShape="1">
            <a:gsLst>
              <a:gs pos="0">
                <a:srgbClr val="D5FFF4"/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«Безусловный Базовый Доход (ББД) и другие выплаты в ИСКРах, в ДРИМЕКСах</a:t>
            </a:r>
          </a:p>
        </p:txBody>
      </p:sp>
      <p:sp>
        <p:nvSpPr>
          <p:cNvPr id="46" name="Line 184"/>
          <p:cNvSpPr>
            <a:spLocks noChangeShapeType="1"/>
          </p:cNvSpPr>
          <p:nvPr/>
        </p:nvSpPr>
        <p:spPr bwMode="auto">
          <a:xfrm flipH="1" flipV="1">
            <a:off x="6876256" y="5229200"/>
            <a:ext cx="648072" cy="14401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7" name="Text Box 228"/>
          <p:cNvSpPr txBox="1">
            <a:spLocks noChangeArrowheads="1"/>
          </p:cNvSpPr>
          <p:nvPr/>
        </p:nvSpPr>
        <p:spPr bwMode="auto">
          <a:xfrm>
            <a:off x="7524328" y="5229200"/>
            <a:ext cx="1368152" cy="19581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Покрытие эмиссии</a:t>
            </a:r>
          </a:p>
        </p:txBody>
      </p:sp>
      <p:sp>
        <p:nvSpPr>
          <p:cNvPr id="51" name="Text Box 9"/>
          <p:cNvSpPr txBox="1">
            <a:spLocks noChangeArrowheads="1"/>
          </p:cNvSpPr>
          <p:nvPr/>
        </p:nvSpPr>
        <p:spPr bwMode="auto">
          <a:xfrm>
            <a:off x="2843808" y="4293096"/>
            <a:ext cx="2016224" cy="340735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46800" rIns="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«Организационно-Финансовые модели по проектам</a:t>
            </a: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4355976" y="3501008"/>
            <a:ext cx="1944216" cy="442035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Экспертиза и конкурс проектов по «Ампельной Системе» нестоимостной оценки</a:t>
            </a:r>
          </a:p>
        </p:txBody>
      </p:sp>
      <p:sp>
        <p:nvSpPr>
          <p:cNvPr id="56" name="Text Box 11"/>
          <p:cNvSpPr txBox="1">
            <a:spLocks noChangeArrowheads="1"/>
          </p:cNvSpPr>
          <p:nvPr/>
        </p:nvSpPr>
        <p:spPr bwMode="auto">
          <a:xfrm>
            <a:off x="6876256" y="3861048"/>
            <a:ext cx="1944216" cy="46166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7C57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«Индустриальные» средства обмена (ИСКРы) в процессе создания «товарной массы»</a:t>
            </a:r>
          </a:p>
        </p:txBody>
      </p:sp>
      <p:sp>
        <p:nvSpPr>
          <p:cNvPr id="64" name="Line 184"/>
          <p:cNvSpPr>
            <a:spLocks noChangeShapeType="1"/>
          </p:cNvSpPr>
          <p:nvPr/>
        </p:nvSpPr>
        <p:spPr bwMode="auto">
          <a:xfrm flipV="1">
            <a:off x="4788024" y="4005064"/>
            <a:ext cx="432048" cy="216024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" name="Line 184"/>
          <p:cNvSpPr>
            <a:spLocks noChangeShapeType="1"/>
          </p:cNvSpPr>
          <p:nvPr/>
        </p:nvSpPr>
        <p:spPr bwMode="auto">
          <a:xfrm>
            <a:off x="6372200" y="3789040"/>
            <a:ext cx="432048" cy="14401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3" name="Text Box 228"/>
          <p:cNvSpPr txBox="1">
            <a:spLocks noChangeArrowheads="1"/>
          </p:cNvSpPr>
          <p:nvPr/>
        </p:nvSpPr>
        <p:spPr bwMode="auto">
          <a:xfrm>
            <a:off x="5364088" y="4005064"/>
            <a:ext cx="1080120" cy="2462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Автоматическая эмиссия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84" name="Text Box 228"/>
          <p:cNvSpPr txBox="1">
            <a:spLocks noChangeArrowheads="1"/>
          </p:cNvSpPr>
          <p:nvPr/>
        </p:nvSpPr>
        <p:spPr bwMode="auto">
          <a:xfrm>
            <a:off x="4211960" y="4077072"/>
            <a:ext cx="576064" cy="12311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Конкурс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85" name="Line 184"/>
          <p:cNvSpPr>
            <a:spLocks noChangeShapeType="1"/>
          </p:cNvSpPr>
          <p:nvPr/>
        </p:nvSpPr>
        <p:spPr bwMode="auto">
          <a:xfrm>
            <a:off x="8532440" y="4365104"/>
            <a:ext cx="0" cy="288032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6" name="Text Box 228"/>
          <p:cNvSpPr txBox="1">
            <a:spLocks noChangeArrowheads="1"/>
          </p:cNvSpPr>
          <p:nvPr/>
        </p:nvSpPr>
        <p:spPr bwMode="auto">
          <a:xfrm>
            <a:off x="6876256" y="4437112"/>
            <a:ext cx="1512168" cy="19581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ИСКРы - в ДРИМЕКСы</a:t>
            </a:r>
          </a:p>
        </p:txBody>
      </p:sp>
      <p:sp>
        <p:nvSpPr>
          <p:cNvPr id="87" name="Text Box 15"/>
          <p:cNvSpPr txBox="1">
            <a:spLocks noChangeArrowheads="1"/>
          </p:cNvSpPr>
          <p:nvPr/>
        </p:nvSpPr>
        <p:spPr bwMode="auto">
          <a:xfrm>
            <a:off x="5004048" y="4293096"/>
            <a:ext cx="1800200" cy="442035"/>
          </a:xfrm>
          <a:prstGeom prst="rect">
            <a:avLst/>
          </a:prstGeom>
          <a:gradFill rotWithShape="1">
            <a:gsLst>
              <a:gs pos="0">
                <a:srgbClr val="BEDFF4"/>
              </a:gs>
              <a:gs pos="100000">
                <a:srgbClr val="003399">
                  <a:alpha val="65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36000" rIns="72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Производство на робатизированных комплексах</a:t>
            </a:r>
            <a:endParaRPr lang="de-DE" sz="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8" name="Line 184"/>
          <p:cNvSpPr>
            <a:spLocks noChangeShapeType="1"/>
          </p:cNvSpPr>
          <p:nvPr/>
        </p:nvSpPr>
        <p:spPr bwMode="auto">
          <a:xfrm flipH="1">
            <a:off x="6444208" y="4077072"/>
            <a:ext cx="360040" cy="14401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0" name="Line 184"/>
          <p:cNvSpPr>
            <a:spLocks noChangeShapeType="1"/>
          </p:cNvSpPr>
          <p:nvPr/>
        </p:nvSpPr>
        <p:spPr bwMode="auto">
          <a:xfrm>
            <a:off x="1835696" y="4293096"/>
            <a:ext cx="936104" cy="14401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1" name="Text Box 9"/>
          <p:cNvSpPr txBox="1">
            <a:spLocks noChangeArrowheads="1"/>
          </p:cNvSpPr>
          <p:nvPr/>
        </p:nvSpPr>
        <p:spPr bwMode="auto">
          <a:xfrm>
            <a:off x="5652120" y="4797152"/>
            <a:ext cx="1152128" cy="463846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46800" rIns="36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«Волчковый» потребительский эффект</a:t>
            </a:r>
          </a:p>
        </p:txBody>
      </p:sp>
      <p:sp>
        <p:nvSpPr>
          <p:cNvPr id="92" name="Line 184"/>
          <p:cNvSpPr>
            <a:spLocks noChangeShapeType="1"/>
          </p:cNvSpPr>
          <p:nvPr/>
        </p:nvSpPr>
        <p:spPr bwMode="auto">
          <a:xfrm flipV="1">
            <a:off x="6876256" y="4941168"/>
            <a:ext cx="360040" cy="72008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3" name="Text Box 9"/>
          <p:cNvSpPr txBox="1">
            <a:spLocks noChangeArrowheads="1"/>
          </p:cNvSpPr>
          <p:nvPr/>
        </p:nvSpPr>
        <p:spPr bwMode="auto">
          <a:xfrm>
            <a:off x="1619672" y="2492896"/>
            <a:ext cx="1152128" cy="1325620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46800" rIns="36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«Волчковый» потребительский эффект:</a:t>
            </a:r>
          </a:p>
          <a:p>
            <a:pPr algn="ctr">
              <a:spcBef>
                <a:spcPct val="50000"/>
              </a:spcBef>
              <a:buFontTx/>
              <a:buChar char="-"/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Ежедневные выплаты частями </a:t>
            </a:r>
          </a:p>
          <a:p>
            <a:pPr marL="3175" indent="-3175"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 «Плата за простой денег» (Демерредж) – 1</a:t>
            </a: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%-11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% в месяц</a:t>
            </a:r>
          </a:p>
        </p:txBody>
      </p:sp>
      <p:sp>
        <p:nvSpPr>
          <p:cNvPr id="95" name="Line 184"/>
          <p:cNvSpPr>
            <a:spLocks noChangeShapeType="1"/>
          </p:cNvSpPr>
          <p:nvPr/>
        </p:nvSpPr>
        <p:spPr bwMode="auto">
          <a:xfrm flipH="1" flipV="1">
            <a:off x="4211960" y="2924944"/>
            <a:ext cx="108012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6" name="Text Box 228"/>
          <p:cNvSpPr txBox="1">
            <a:spLocks noChangeArrowheads="1"/>
          </p:cNvSpPr>
          <p:nvPr/>
        </p:nvSpPr>
        <p:spPr bwMode="auto">
          <a:xfrm>
            <a:off x="4139952" y="2996952"/>
            <a:ext cx="1224136" cy="4420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Кредитная эмиссия для реальных проектов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97" name="Text Box 14"/>
          <p:cNvSpPr txBox="1">
            <a:spLocks noChangeArrowheads="1"/>
          </p:cNvSpPr>
          <p:nvPr/>
        </p:nvSpPr>
        <p:spPr bwMode="auto">
          <a:xfrm>
            <a:off x="6732240" y="3501008"/>
            <a:ext cx="2088232" cy="216024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46800" rIns="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Завод «Пузыриков» под КРОЛ                                                          </a:t>
            </a:r>
            <a:endParaRPr lang="de-DE" sz="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8" name="Line 184"/>
          <p:cNvSpPr>
            <a:spLocks noChangeShapeType="1"/>
          </p:cNvSpPr>
          <p:nvPr/>
        </p:nvSpPr>
        <p:spPr bwMode="auto">
          <a:xfrm flipH="1" flipV="1">
            <a:off x="6444208" y="3429000"/>
            <a:ext cx="216024" cy="14401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9" name="Text Box 12"/>
          <p:cNvSpPr txBox="1">
            <a:spLocks noChangeArrowheads="1"/>
          </p:cNvSpPr>
          <p:nvPr/>
        </p:nvSpPr>
        <p:spPr bwMode="auto">
          <a:xfrm>
            <a:off x="251520" y="2060848"/>
            <a:ext cx="8568952" cy="288147"/>
          </a:xfrm>
          <a:prstGeom prst="rect">
            <a:avLst/>
          </a:prstGeom>
          <a:gradFill rotWithShape="1">
            <a:gsLst>
              <a:gs pos="0">
                <a:srgbClr val="D5FFF4"/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Структура переходной «трёхконтурной системы» в «Хорошей Глобализации»</a:t>
            </a:r>
          </a:p>
        </p:txBody>
      </p:sp>
      <p:sp>
        <p:nvSpPr>
          <p:cNvPr id="100" name="Text Box 228"/>
          <p:cNvSpPr txBox="1">
            <a:spLocks noChangeArrowheads="1"/>
          </p:cNvSpPr>
          <p:nvPr/>
        </p:nvSpPr>
        <p:spPr bwMode="auto">
          <a:xfrm>
            <a:off x="3707904" y="3140968"/>
            <a:ext cx="360040" cy="216024"/>
          </a:xfrm>
          <a:prstGeom prst="rect">
            <a:avLst/>
          </a:prstGeom>
          <a:solidFill>
            <a:srgbClr val="EE0000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КРОЛ</a:t>
            </a:r>
            <a:r>
              <a:rPr lang="ru-RU" sz="1400" b="1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6" grpId="0" animBg="1"/>
      <p:bldP spid="45" grpId="0" animBg="1"/>
      <p:bldP spid="49" grpId="0" animBg="1"/>
      <p:bldP spid="52" grpId="0" animBg="1"/>
      <p:bldP spid="53" grpId="0" animBg="1"/>
      <p:bldP spid="57" grpId="0" animBg="1"/>
      <p:bldP spid="71" grpId="0" animBg="1"/>
      <p:bldP spid="42" grpId="0" animBg="1"/>
      <p:bldP spid="44" grpId="0" animBg="1"/>
      <p:bldP spid="51" grpId="0" animBg="1"/>
      <p:bldP spid="54" grpId="0" animBg="1"/>
      <p:bldP spid="56" grpId="0" animBg="1"/>
      <p:bldP spid="87" grpId="0" animBg="1"/>
      <p:bldP spid="91" grpId="0" animBg="1"/>
      <p:bldP spid="93" grpId="0" animBg="1"/>
      <p:bldP spid="97" grpId="0" animBg="1"/>
      <p:bldP spid="9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6778625" cy="1462087"/>
          </a:xfrm>
        </p:spPr>
        <p:txBody>
          <a:bodyPr/>
          <a:lstStyle/>
          <a:p>
            <a:pPr algn="ctr" eaLnBrk="1" hangingPunct="1"/>
            <a:r>
              <a:rPr lang="ru-RU" sz="28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нтернациональная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истема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ачественного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азвития»</a:t>
            </a:r>
            <a:endParaRPr lang="ru-RU" sz="1400" b="1" dirty="0">
              <a:solidFill>
                <a:srgbClr val="0000FF"/>
              </a:solidFill>
              <a:cs typeface="Tahoma" pitchFamily="34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1700808"/>
            <a:ext cx="8572500" cy="4643438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ctr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ctr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</p:txBody>
      </p: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216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249289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" name="Text Box 15"/>
          <p:cNvSpPr txBox="1">
            <a:spLocks noChangeArrowheads="1"/>
          </p:cNvSpPr>
          <p:nvPr/>
        </p:nvSpPr>
        <p:spPr bwMode="auto">
          <a:xfrm>
            <a:off x="251520" y="2060848"/>
            <a:ext cx="8568952" cy="288147"/>
          </a:xfrm>
          <a:prstGeom prst="rect">
            <a:avLst/>
          </a:prstGeom>
          <a:gradFill rotWithShape="1">
            <a:gsLst>
              <a:gs pos="0">
                <a:srgbClr val="BEDFF4"/>
              </a:gs>
              <a:gs pos="100000">
                <a:srgbClr val="003399">
                  <a:alpha val="65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Структура регистрации в ИСКР новых участников в «ручном режиме»</a:t>
            </a:r>
          </a:p>
        </p:txBody>
      </p:sp>
      <p:pic>
        <p:nvPicPr>
          <p:cNvPr id="6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9330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2915816" y="2492896"/>
            <a:ext cx="1296144" cy="318924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Совместные фирмы КООРДИНАТОРЫ </a:t>
            </a:r>
          </a:p>
        </p:txBody>
      </p:sp>
      <p:pic>
        <p:nvPicPr>
          <p:cNvPr id="75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36096" y="249289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" name="Text Box 13"/>
          <p:cNvSpPr txBox="1">
            <a:spLocks noChangeArrowheads="1"/>
          </p:cNvSpPr>
          <p:nvPr/>
        </p:nvSpPr>
        <p:spPr bwMode="auto">
          <a:xfrm>
            <a:off x="6732240" y="2492896"/>
            <a:ext cx="2088232" cy="891825"/>
          </a:xfrm>
          <a:prstGeom prst="rect">
            <a:avLst/>
          </a:prstGeom>
          <a:gradFill rotWithShape="1">
            <a:gsLst>
              <a:gs pos="0">
                <a:srgbClr val="EFF5CF"/>
              </a:gs>
              <a:gs pos="100000">
                <a:srgbClr val="F0DC4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tIns="136800" bIns="13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Банковские структуры учёта «Информационных носителей обменщиков» системы </a:t>
            </a:r>
            <a:r>
              <a:rPr lang="de-DE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DRIMEX.net</a:t>
            </a:r>
          </a:p>
        </p:txBody>
      </p:sp>
      <p:sp>
        <p:nvSpPr>
          <p:cNvPr id="77" name="Line 184"/>
          <p:cNvSpPr>
            <a:spLocks noChangeShapeType="1"/>
          </p:cNvSpPr>
          <p:nvPr/>
        </p:nvSpPr>
        <p:spPr bwMode="auto">
          <a:xfrm flipV="1">
            <a:off x="3563888" y="2852936"/>
            <a:ext cx="0" cy="36004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8" name="Line 184"/>
          <p:cNvSpPr>
            <a:spLocks noChangeShapeType="1"/>
          </p:cNvSpPr>
          <p:nvPr/>
        </p:nvSpPr>
        <p:spPr bwMode="auto">
          <a:xfrm flipV="1">
            <a:off x="1619672" y="2636912"/>
            <a:ext cx="1224136" cy="288032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9" name="Line 184"/>
          <p:cNvSpPr>
            <a:spLocks noChangeShapeType="1"/>
          </p:cNvSpPr>
          <p:nvPr/>
        </p:nvSpPr>
        <p:spPr bwMode="auto">
          <a:xfrm flipH="1" flipV="1">
            <a:off x="4283968" y="2636912"/>
            <a:ext cx="1080120" cy="288032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0" name="Text Box 9"/>
          <p:cNvSpPr txBox="1">
            <a:spLocks noChangeArrowheads="1"/>
          </p:cNvSpPr>
          <p:nvPr/>
        </p:nvSpPr>
        <p:spPr bwMode="auto">
          <a:xfrm>
            <a:off x="5436096" y="3429000"/>
            <a:ext cx="3384376" cy="195814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Переходящие функции ОПЕРАТОРОВ на местах</a:t>
            </a:r>
          </a:p>
        </p:txBody>
      </p:sp>
      <p:sp>
        <p:nvSpPr>
          <p:cNvPr id="81" name="Line 184"/>
          <p:cNvSpPr>
            <a:spLocks noChangeShapeType="1"/>
          </p:cNvSpPr>
          <p:nvPr/>
        </p:nvSpPr>
        <p:spPr bwMode="auto">
          <a:xfrm flipH="1" flipV="1">
            <a:off x="4283968" y="2780928"/>
            <a:ext cx="1080120" cy="72008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9" name="Text Box 228"/>
          <p:cNvSpPr txBox="1">
            <a:spLocks noChangeArrowheads="1"/>
          </p:cNvSpPr>
          <p:nvPr/>
        </p:nvSpPr>
        <p:spPr bwMode="auto">
          <a:xfrm>
            <a:off x="1763688" y="2492896"/>
            <a:ext cx="792088" cy="12311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Учреждение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94" name="Text Box 228"/>
          <p:cNvSpPr txBox="1">
            <a:spLocks noChangeArrowheads="1"/>
          </p:cNvSpPr>
          <p:nvPr/>
        </p:nvSpPr>
        <p:spPr bwMode="auto">
          <a:xfrm>
            <a:off x="4427984" y="2492896"/>
            <a:ext cx="792088" cy="12311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Учреждение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101" name="Text Box 228"/>
          <p:cNvSpPr txBox="1">
            <a:spLocks noChangeArrowheads="1"/>
          </p:cNvSpPr>
          <p:nvPr/>
        </p:nvSpPr>
        <p:spPr bwMode="auto">
          <a:xfrm>
            <a:off x="3203848" y="2996952"/>
            <a:ext cx="792088" cy="12311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Учреждение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102" name="Text Box 14"/>
          <p:cNvSpPr txBox="1">
            <a:spLocks noChangeArrowheads="1"/>
          </p:cNvSpPr>
          <p:nvPr/>
        </p:nvSpPr>
        <p:spPr bwMode="auto">
          <a:xfrm>
            <a:off x="2699792" y="3284984"/>
            <a:ext cx="1800200" cy="586957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Три лучших РЕГИСТРАТОРА от ИСКР в регионе учреждения Совместной фирмы - КООРДИНАТОРА                                                          </a:t>
            </a:r>
            <a:endParaRPr lang="de-DE" sz="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3" name="Text Box 14"/>
          <p:cNvSpPr txBox="1">
            <a:spLocks noChangeArrowheads="1"/>
          </p:cNvSpPr>
          <p:nvPr/>
        </p:nvSpPr>
        <p:spPr bwMode="auto">
          <a:xfrm>
            <a:off x="251520" y="6381328"/>
            <a:ext cx="8568952" cy="195814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Новые участники «Интернациональной Системы Качественного Развития» ИСКР</a:t>
            </a:r>
            <a:endParaRPr lang="ru-RU" sz="200" b="1" dirty="0"/>
          </a:p>
        </p:txBody>
      </p:sp>
      <p:sp>
        <p:nvSpPr>
          <p:cNvPr id="104" name="Text Box 11"/>
          <p:cNvSpPr txBox="1">
            <a:spLocks noChangeArrowheads="1"/>
          </p:cNvSpPr>
          <p:nvPr/>
        </p:nvSpPr>
        <p:spPr bwMode="auto">
          <a:xfrm>
            <a:off x="5220072" y="4869160"/>
            <a:ext cx="2088232" cy="338554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7C57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ПОМОШНИКИ регистраторов, со своими «ветками» активности</a:t>
            </a:r>
          </a:p>
        </p:txBody>
      </p:sp>
      <p:sp>
        <p:nvSpPr>
          <p:cNvPr id="105" name="Text Box 15"/>
          <p:cNvSpPr txBox="1">
            <a:spLocks noChangeArrowheads="1"/>
          </p:cNvSpPr>
          <p:nvPr/>
        </p:nvSpPr>
        <p:spPr bwMode="auto">
          <a:xfrm>
            <a:off x="251520" y="4869160"/>
            <a:ext cx="1944216" cy="811367"/>
          </a:xfrm>
          <a:prstGeom prst="rect">
            <a:avLst/>
          </a:prstGeom>
          <a:gradFill rotWithShape="1">
            <a:gsLst>
              <a:gs pos="0">
                <a:srgbClr val="BEDFF4"/>
              </a:gs>
              <a:gs pos="100000">
                <a:srgbClr val="003399">
                  <a:alpha val="65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36000" rIns="72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РЕГИСТРАТОРЫ, которые отправляли ОПЕРАТОРУ данные на новых участников системы, для получения номеров, в ручном режиме регистрации</a:t>
            </a:r>
            <a:endParaRPr lang="de-DE" sz="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6" name="Line 184"/>
          <p:cNvSpPr>
            <a:spLocks noChangeShapeType="1"/>
          </p:cNvSpPr>
          <p:nvPr/>
        </p:nvSpPr>
        <p:spPr bwMode="auto">
          <a:xfrm flipH="1" flipV="1">
            <a:off x="395536" y="3501008"/>
            <a:ext cx="0" cy="1296144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7" name="Text Box 228"/>
          <p:cNvSpPr txBox="1">
            <a:spLocks noChangeArrowheads="1"/>
          </p:cNvSpPr>
          <p:nvPr/>
        </p:nvSpPr>
        <p:spPr bwMode="auto">
          <a:xfrm>
            <a:off x="251520" y="3789040"/>
            <a:ext cx="720080" cy="49244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Передача данных на новых участников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108" name="Line 184"/>
          <p:cNvSpPr>
            <a:spLocks noChangeShapeType="1"/>
          </p:cNvSpPr>
          <p:nvPr/>
        </p:nvSpPr>
        <p:spPr bwMode="auto">
          <a:xfrm flipH="1">
            <a:off x="1403648" y="3501008"/>
            <a:ext cx="0" cy="1296144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9" name="Text Box 228"/>
          <p:cNvSpPr txBox="1">
            <a:spLocks noChangeArrowheads="1"/>
          </p:cNvSpPr>
          <p:nvPr/>
        </p:nvSpPr>
        <p:spPr bwMode="auto">
          <a:xfrm>
            <a:off x="1043608" y="3645024"/>
            <a:ext cx="792088" cy="73866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Получение Статичных</a:t>
            </a: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и Динамичных номеров новых участников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111" name="Text Box 228"/>
          <p:cNvSpPr txBox="1">
            <a:spLocks noChangeArrowheads="1"/>
          </p:cNvSpPr>
          <p:nvPr/>
        </p:nvSpPr>
        <p:spPr bwMode="auto">
          <a:xfrm>
            <a:off x="1547664" y="3068960"/>
            <a:ext cx="792088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Функции ОПЕРАТОРА ИСКР</a:t>
            </a:r>
          </a:p>
        </p:txBody>
      </p:sp>
      <p:sp>
        <p:nvSpPr>
          <p:cNvPr id="114" name="Line 184"/>
          <p:cNvSpPr>
            <a:spLocks noChangeShapeType="1"/>
          </p:cNvSpPr>
          <p:nvPr/>
        </p:nvSpPr>
        <p:spPr bwMode="auto">
          <a:xfrm flipV="1">
            <a:off x="1619672" y="3573016"/>
            <a:ext cx="1008112" cy="1152128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5" name="Text Box 228"/>
          <p:cNvSpPr txBox="1">
            <a:spLocks noChangeArrowheads="1"/>
          </p:cNvSpPr>
          <p:nvPr/>
        </p:nvSpPr>
        <p:spPr bwMode="auto">
          <a:xfrm>
            <a:off x="1835696" y="4221088"/>
            <a:ext cx="1080120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 счётчику регистрационной активности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116" name="Text Box 228"/>
          <p:cNvSpPr txBox="1">
            <a:spLocks noChangeArrowheads="1"/>
          </p:cNvSpPr>
          <p:nvPr/>
        </p:nvSpPr>
        <p:spPr bwMode="auto">
          <a:xfrm>
            <a:off x="539552" y="5805264"/>
            <a:ext cx="1080120" cy="49244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Разъяснения и помощь с оформлением документов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118" name="Line 184"/>
          <p:cNvSpPr>
            <a:spLocks noChangeShapeType="1"/>
          </p:cNvSpPr>
          <p:nvPr/>
        </p:nvSpPr>
        <p:spPr bwMode="auto">
          <a:xfrm>
            <a:off x="5436096" y="5301208"/>
            <a:ext cx="0" cy="1008112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9" name="Text Box 228"/>
          <p:cNvSpPr txBox="1">
            <a:spLocks noChangeArrowheads="1"/>
          </p:cNvSpPr>
          <p:nvPr/>
        </p:nvSpPr>
        <p:spPr bwMode="auto">
          <a:xfrm>
            <a:off x="5508104" y="5517232"/>
            <a:ext cx="1080120" cy="49244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Разъяснения и помощь с оформлением документов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120" name="Line 184"/>
          <p:cNvSpPr>
            <a:spLocks noChangeShapeType="1"/>
          </p:cNvSpPr>
          <p:nvPr/>
        </p:nvSpPr>
        <p:spPr bwMode="auto">
          <a:xfrm flipV="1">
            <a:off x="5292080" y="5301208"/>
            <a:ext cx="0" cy="1008112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4" name="Line 184"/>
          <p:cNvSpPr>
            <a:spLocks noChangeShapeType="1"/>
          </p:cNvSpPr>
          <p:nvPr/>
        </p:nvSpPr>
        <p:spPr bwMode="auto">
          <a:xfrm flipV="1">
            <a:off x="1979712" y="5733256"/>
            <a:ext cx="0" cy="576064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5" name="Line 184"/>
          <p:cNvSpPr>
            <a:spLocks noChangeShapeType="1"/>
          </p:cNvSpPr>
          <p:nvPr/>
        </p:nvSpPr>
        <p:spPr bwMode="auto">
          <a:xfrm>
            <a:off x="395536" y="5733256"/>
            <a:ext cx="0" cy="576064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6" name="Text Box 228"/>
          <p:cNvSpPr txBox="1">
            <a:spLocks noChangeArrowheads="1"/>
          </p:cNvSpPr>
          <p:nvPr/>
        </p:nvSpPr>
        <p:spPr bwMode="auto">
          <a:xfrm>
            <a:off x="2123728" y="5805264"/>
            <a:ext cx="2952328" cy="49244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Передача копий документов для оформления регистрации новых участников, с Первым Свидетелем </a:t>
            </a: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(S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-1№) – РЕГИСТРАТОРА и Вторым Свидетелем </a:t>
            </a: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(S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-2№) – ПОМОШНИКА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128" name="Text Box 228"/>
          <p:cNvSpPr txBox="1">
            <a:spLocks noChangeArrowheads="1"/>
          </p:cNvSpPr>
          <p:nvPr/>
        </p:nvSpPr>
        <p:spPr bwMode="auto">
          <a:xfrm>
            <a:off x="6804248" y="5301208"/>
            <a:ext cx="1944216" cy="98488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Перемещение участника в ПОМОШНИКИ через привлечение им  в ИСКР не менее 10 новых участников, с первым свидетелем  </a:t>
            </a: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(S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-1№) – за привлёкшим его ПОМОШНИКОМ и со вторым свидетелем </a:t>
            </a: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(S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-2№) – за СОБОЙ 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130" name="Line 184"/>
          <p:cNvSpPr>
            <a:spLocks noChangeShapeType="1"/>
          </p:cNvSpPr>
          <p:nvPr/>
        </p:nvSpPr>
        <p:spPr bwMode="auto">
          <a:xfrm flipV="1">
            <a:off x="6660232" y="5301208"/>
            <a:ext cx="0" cy="1008112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1" name="Text Box 12"/>
          <p:cNvSpPr txBox="1">
            <a:spLocks noChangeArrowheads="1"/>
          </p:cNvSpPr>
          <p:nvPr/>
        </p:nvSpPr>
        <p:spPr bwMode="auto">
          <a:xfrm>
            <a:off x="2267744" y="4941168"/>
            <a:ext cx="2880320" cy="811367"/>
          </a:xfrm>
          <a:prstGeom prst="rect">
            <a:avLst/>
          </a:prstGeom>
          <a:gradFill rotWithShape="1">
            <a:gsLst>
              <a:gs pos="0">
                <a:srgbClr val="D5FFF4"/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Перемещение в данной ветке ПОМОШНИКА в РЕГИСТРАТОРЫ через привлечение им  в ИСКР не менее 50 +50 = 100 новых участников, с первым свидетелем  </a:t>
            </a: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(S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-1№) – РЕГИСТРАТОРА (50) + привлёкшим его ПОМОШНИКА (50) и со вторым свидетелем </a:t>
            </a: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(S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-2№) – за СОБОЙ 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132" name="Line 184"/>
          <p:cNvSpPr>
            <a:spLocks noChangeShapeType="1"/>
          </p:cNvSpPr>
          <p:nvPr/>
        </p:nvSpPr>
        <p:spPr bwMode="auto">
          <a:xfrm flipH="1" flipV="1">
            <a:off x="2267744" y="4869160"/>
            <a:ext cx="288032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" name="Text Box 12"/>
          <p:cNvSpPr txBox="1">
            <a:spLocks noChangeArrowheads="1"/>
          </p:cNvSpPr>
          <p:nvPr/>
        </p:nvSpPr>
        <p:spPr bwMode="auto">
          <a:xfrm>
            <a:off x="4572000" y="3717032"/>
            <a:ext cx="4248472" cy="1077218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A1D1E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Правила: 1. Новый участик может самостоятельно выбирать себе РЕГИСТРАТОРА и одного из его ПОМОШНИКОВ, а, при несоблюдении последними срока регистрации его в 2 недели, - их поменять. 3. При привлечении новых участников РЕГИСТРАТОР и задействованный, при этом, ПОМОШНИК обязаны чётко ознакомить нового участника с настоящими правилами. 4. Предложения для ОПЕРАТОРА ИСКР по изменению этих правил принимаются большинством голо</a:t>
            </a: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ов участвующих в голсовани РЕГИСТРАТОРОВ.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74" grpId="0" animBg="1"/>
      <p:bldP spid="76" grpId="0" animBg="1"/>
      <p:bldP spid="80" grpId="0" animBg="1"/>
      <p:bldP spid="102" grpId="0" animBg="1"/>
      <p:bldP spid="103" grpId="0" animBg="1"/>
      <p:bldP spid="104" grpId="0" animBg="1"/>
      <p:bldP spid="105" grpId="0" animBg="1"/>
      <p:bldP spid="131" grpId="0" animBg="1"/>
      <p:bldP spid="1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6778625" cy="1462087"/>
          </a:xfrm>
        </p:spPr>
        <p:txBody>
          <a:bodyPr/>
          <a:lstStyle/>
          <a:p>
            <a:pPr algn="ctr" eaLnBrk="1" hangingPunct="1"/>
            <a:r>
              <a:rPr lang="ru-RU" sz="28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нтернациональная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истема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ачественного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азвития»</a:t>
            </a:r>
            <a:endParaRPr lang="ru-RU" sz="1400" b="1" dirty="0">
              <a:solidFill>
                <a:srgbClr val="0000FF"/>
              </a:solidFill>
              <a:cs typeface="Tahoma" pitchFamily="34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1700808"/>
            <a:ext cx="8572500" cy="4643438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ctr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ctr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</p:txBody>
      </p: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251520" y="5949280"/>
            <a:ext cx="3528392" cy="340735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46800" rIns="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«Основные проекты»                                                                  (70% / 42%)</a:t>
            </a:r>
            <a:endParaRPr lang="de-DE" sz="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251520" y="3573016"/>
            <a:ext cx="1872208" cy="996033"/>
          </a:xfrm>
          <a:prstGeom prst="rect">
            <a:avLst/>
          </a:prstGeom>
          <a:gradFill rotWithShape="1">
            <a:gsLst>
              <a:gs pos="0">
                <a:srgbClr val="BEDFF4"/>
              </a:gs>
              <a:gs pos="100000">
                <a:srgbClr val="003399">
                  <a:alpha val="65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Учредненная по году помесячная выручка Заказчика–Поручителя, как «Залоговая масса» на срок реализации  «реального» проекта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9" name="Text Box 11"/>
          <p:cNvSpPr txBox="1">
            <a:spLocks noChangeArrowheads="1"/>
          </p:cNvSpPr>
          <p:nvPr/>
        </p:nvSpPr>
        <p:spPr bwMode="auto">
          <a:xfrm>
            <a:off x="251520" y="4797152"/>
            <a:ext cx="5328592" cy="216024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7C57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«Залоговая масса» на счёту </a:t>
            </a:r>
            <a:r>
              <a:rPr lang="de-DE" sz="8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DRIMEX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(60%)</a:t>
            </a: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251520" y="5661248"/>
            <a:ext cx="5328592" cy="195814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Распределение объёмов поставок</a:t>
            </a:r>
          </a:p>
        </p:txBody>
      </p:sp>
      <p:sp>
        <p:nvSpPr>
          <p:cNvPr id="53" name="Text Box 9"/>
          <p:cNvSpPr txBox="1">
            <a:spLocks noChangeArrowheads="1"/>
          </p:cNvSpPr>
          <p:nvPr/>
        </p:nvSpPr>
        <p:spPr bwMode="auto">
          <a:xfrm>
            <a:off x="3851920" y="5949280"/>
            <a:ext cx="1728192" cy="340735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46800" rIns="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«Сопутствующие проекты» (30% / 18%)</a:t>
            </a:r>
          </a:p>
        </p:txBody>
      </p:sp>
      <p:sp>
        <p:nvSpPr>
          <p:cNvPr id="57" name="Text Box 12"/>
          <p:cNvSpPr txBox="1">
            <a:spLocks noChangeArrowheads="1"/>
          </p:cNvSpPr>
          <p:nvPr/>
        </p:nvSpPr>
        <p:spPr bwMode="auto">
          <a:xfrm>
            <a:off x="6876256" y="5445224"/>
            <a:ext cx="1944216" cy="83099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A1D1E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«Целевой фонд» (транзитные средства) в Евро на счёту </a:t>
            </a:r>
            <a:r>
              <a:rPr lang="de-DE" sz="8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DRIMEX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, как эквивалент «внутренних информационных носителей» (Дримексов) системы ИСКР</a:t>
            </a:r>
          </a:p>
        </p:txBody>
      </p:sp>
      <p:sp>
        <p:nvSpPr>
          <p:cNvPr id="60" name="Line 184"/>
          <p:cNvSpPr>
            <a:spLocks noChangeShapeType="1"/>
          </p:cNvSpPr>
          <p:nvPr/>
        </p:nvSpPr>
        <p:spPr bwMode="auto">
          <a:xfrm flipH="1">
            <a:off x="1259632" y="4581128"/>
            <a:ext cx="0" cy="216023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" name="Line 184"/>
          <p:cNvSpPr>
            <a:spLocks noChangeShapeType="1"/>
          </p:cNvSpPr>
          <p:nvPr/>
        </p:nvSpPr>
        <p:spPr bwMode="auto">
          <a:xfrm flipH="1">
            <a:off x="2987824" y="5085184"/>
            <a:ext cx="0" cy="50405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7" name="Text Box 228"/>
          <p:cNvSpPr txBox="1">
            <a:spLocks noChangeArrowheads="1"/>
          </p:cNvSpPr>
          <p:nvPr/>
        </p:nvSpPr>
        <p:spPr bwMode="auto">
          <a:xfrm>
            <a:off x="5652120" y="5589240"/>
            <a:ext cx="1152128" cy="4420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1% за счёт сопутствующих  проектов ИСКР</a:t>
            </a:r>
          </a:p>
        </p:txBody>
      </p:sp>
      <p:sp>
        <p:nvSpPr>
          <p:cNvPr id="68" name="Text Box 228"/>
          <p:cNvSpPr txBox="1">
            <a:spLocks noChangeArrowheads="1"/>
          </p:cNvSpPr>
          <p:nvPr/>
        </p:nvSpPr>
        <p:spPr bwMode="auto">
          <a:xfrm>
            <a:off x="539552" y="5085184"/>
            <a:ext cx="2304256" cy="4420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Поставки в страну интересов Заказчиков по «временному ввозу», на условиях «обмена активами»</a:t>
            </a:r>
            <a:endParaRPr lang="ru-RU" sz="1400" b="1" dirty="0">
              <a:latin typeface="Arial" charset="0"/>
            </a:endParaRPr>
          </a:p>
        </p:txBody>
      </p:sp>
      <p:sp>
        <p:nvSpPr>
          <p:cNvPr id="71" name="Text Box 7"/>
          <p:cNvSpPr txBox="1">
            <a:spLocks noChangeArrowheads="1"/>
          </p:cNvSpPr>
          <p:nvPr/>
        </p:nvSpPr>
        <p:spPr bwMode="auto">
          <a:xfrm>
            <a:off x="2411760" y="4005064"/>
            <a:ext cx="792088" cy="565146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Доля </a:t>
            </a:r>
            <a:r>
              <a:rPr lang="en-GB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DRIMEX 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Доход (40%)</a:t>
            </a:r>
          </a:p>
        </p:txBody>
      </p:sp>
      <p:sp>
        <p:nvSpPr>
          <p:cNvPr id="41" name="Line 184"/>
          <p:cNvSpPr>
            <a:spLocks noChangeShapeType="1"/>
          </p:cNvSpPr>
          <p:nvPr/>
        </p:nvSpPr>
        <p:spPr bwMode="auto">
          <a:xfrm flipV="1">
            <a:off x="5652120" y="6093296"/>
            <a:ext cx="1152128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3275856" y="5157192"/>
            <a:ext cx="2304256" cy="442035"/>
          </a:xfrm>
          <a:prstGeom prst="rect">
            <a:avLst/>
          </a:prstGeom>
          <a:gradFill rotWithShape="1">
            <a:gsLst>
              <a:gs pos="0">
                <a:srgbClr val="BEDFF4"/>
              </a:gs>
              <a:gs pos="100000">
                <a:srgbClr val="003399">
                  <a:alpha val="65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Выручка во «внешних деньгах» от продажи «новой товарной массы» по проектам</a:t>
            </a:r>
          </a:p>
        </p:txBody>
      </p:sp>
      <p:sp>
        <p:nvSpPr>
          <p:cNvPr id="43" name="Line 184"/>
          <p:cNvSpPr>
            <a:spLocks noChangeShapeType="1"/>
          </p:cNvSpPr>
          <p:nvPr/>
        </p:nvSpPr>
        <p:spPr bwMode="auto">
          <a:xfrm>
            <a:off x="5652120" y="5445224"/>
            <a:ext cx="1152128" cy="14401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4" name="Text Box 12"/>
          <p:cNvSpPr txBox="1">
            <a:spLocks noChangeArrowheads="1"/>
          </p:cNvSpPr>
          <p:nvPr/>
        </p:nvSpPr>
        <p:spPr bwMode="auto">
          <a:xfrm>
            <a:off x="7308304" y="4509120"/>
            <a:ext cx="1512168" cy="565146"/>
          </a:xfrm>
          <a:prstGeom prst="rect">
            <a:avLst/>
          </a:prstGeom>
          <a:gradFill rotWithShape="1">
            <a:gsLst>
              <a:gs pos="0">
                <a:srgbClr val="D5FFF4"/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«Безусловный Базовый Доход (ББД) и другие выплаты в ИСКРах, в ДРИМЕКСах</a:t>
            </a:r>
          </a:p>
        </p:txBody>
      </p:sp>
      <p:sp>
        <p:nvSpPr>
          <p:cNvPr id="46" name="Line 184"/>
          <p:cNvSpPr>
            <a:spLocks noChangeShapeType="1"/>
          </p:cNvSpPr>
          <p:nvPr/>
        </p:nvSpPr>
        <p:spPr bwMode="auto">
          <a:xfrm flipH="1" flipV="1">
            <a:off x="6516216" y="5301208"/>
            <a:ext cx="288032" cy="14401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7" name="Text Box 228"/>
          <p:cNvSpPr txBox="1">
            <a:spLocks noChangeArrowheads="1"/>
          </p:cNvSpPr>
          <p:nvPr/>
        </p:nvSpPr>
        <p:spPr bwMode="auto">
          <a:xfrm>
            <a:off x="7020272" y="5085184"/>
            <a:ext cx="1800200" cy="3189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Покрытие эмиссии внутр. информационных носителей</a:t>
            </a:r>
          </a:p>
        </p:txBody>
      </p:sp>
      <p:sp>
        <p:nvSpPr>
          <p:cNvPr id="51" name="Text Box 9"/>
          <p:cNvSpPr txBox="1">
            <a:spLocks noChangeArrowheads="1"/>
          </p:cNvSpPr>
          <p:nvPr/>
        </p:nvSpPr>
        <p:spPr bwMode="auto">
          <a:xfrm>
            <a:off x="3275856" y="4005064"/>
            <a:ext cx="1152128" cy="565146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«Организационно-Финансовые модели по проектам</a:t>
            </a:r>
          </a:p>
        </p:txBody>
      </p:sp>
      <p:sp>
        <p:nvSpPr>
          <p:cNvPr id="87" name="Text Box 15"/>
          <p:cNvSpPr txBox="1">
            <a:spLocks noChangeArrowheads="1"/>
          </p:cNvSpPr>
          <p:nvPr/>
        </p:nvSpPr>
        <p:spPr bwMode="auto">
          <a:xfrm>
            <a:off x="4499992" y="4005064"/>
            <a:ext cx="1080120" cy="565146"/>
          </a:xfrm>
          <a:prstGeom prst="rect">
            <a:avLst/>
          </a:prstGeom>
          <a:gradFill rotWithShape="1">
            <a:gsLst>
              <a:gs pos="0">
                <a:srgbClr val="BEDFF4"/>
              </a:gs>
              <a:gs pos="100000">
                <a:srgbClr val="003399">
                  <a:alpha val="65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36000" rIns="72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Производство на робатизиро</a:t>
            </a: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ванных комплексах</a:t>
            </a:r>
            <a:endParaRPr lang="de-DE" sz="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0" name="Line 184"/>
          <p:cNvSpPr>
            <a:spLocks noChangeShapeType="1"/>
          </p:cNvSpPr>
          <p:nvPr/>
        </p:nvSpPr>
        <p:spPr bwMode="auto">
          <a:xfrm>
            <a:off x="2195736" y="4293096"/>
            <a:ext cx="216024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1" name="Text Box 9"/>
          <p:cNvSpPr txBox="1">
            <a:spLocks noChangeArrowheads="1"/>
          </p:cNvSpPr>
          <p:nvPr/>
        </p:nvSpPr>
        <p:spPr bwMode="auto">
          <a:xfrm>
            <a:off x="5652120" y="4797152"/>
            <a:ext cx="1152128" cy="463846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46800" rIns="36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«Волчковый» потребительский эффект</a:t>
            </a:r>
          </a:p>
        </p:txBody>
      </p:sp>
      <p:sp>
        <p:nvSpPr>
          <p:cNvPr id="92" name="Line 184"/>
          <p:cNvSpPr>
            <a:spLocks noChangeShapeType="1"/>
          </p:cNvSpPr>
          <p:nvPr/>
        </p:nvSpPr>
        <p:spPr bwMode="auto">
          <a:xfrm flipV="1">
            <a:off x="6876256" y="4869160"/>
            <a:ext cx="360040" cy="14401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9" name="Text Box 12"/>
          <p:cNvSpPr txBox="1">
            <a:spLocks noChangeArrowheads="1"/>
          </p:cNvSpPr>
          <p:nvPr/>
        </p:nvSpPr>
        <p:spPr bwMode="auto">
          <a:xfrm>
            <a:off x="251520" y="2060848"/>
            <a:ext cx="8568952" cy="288147"/>
          </a:xfrm>
          <a:prstGeom prst="rect">
            <a:avLst/>
          </a:prstGeom>
          <a:gradFill rotWithShape="1">
            <a:gsLst>
              <a:gs pos="0">
                <a:srgbClr val="D5FFF4"/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Структура построения «Сдвинутого потока» Заказчиков «реальных проектов»</a:t>
            </a:r>
          </a:p>
        </p:txBody>
      </p:sp>
      <p:sp>
        <p:nvSpPr>
          <p:cNvPr id="62" name="Text Box 11"/>
          <p:cNvSpPr txBox="1">
            <a:spLocks noChangeArrowheads="1"/>
          </p:cNvSpPr>
          <p:nvPr/>
        </p:nvSpPr>
        <p:spPr bwMode="auto">
          <a:xfrm>
            <a:off x="6876256" y="4005064"/>
            <a:ext cx="1944216" cy="46166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7C57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«Индустриальные» средства обмена (ИСКРы) в процессе создания «товарной массы»</a:t>
            </a:r>
          </a:p>
        </p:txBody>
      </p:sp>
      <p:sp>
        <p:nvSpPr>
          <p:cNvPr id="74" name="Line 184"/>
          <p:cNvSpPr>
            <a:spLocks noChangeShapeType="1"/>
          </p:cNvSpPr>
          <p:nvPr/>
        </p:nvSpPr>
        <p:spPr bwMode="auto">
          <a:xfrm>
            <a:off x="7020272" y="4509120"/>
            <a:ext cx="216024" cy="288032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1" name="Text Box 14"/>
          <p:cNvSpPr txBox="1">
            <a:spLocks noChangeArrowheads="1"/>
          </p:cNvSpPr>
          <p:nvPr/>
        </p:nvSpPr>
        <p:spPr bwMode="auto">
          <a:xfrm>
            <a:off x="2411760" y="2780928"/>
            <a:ext cx="1944216" cy="226591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Оплата счетов 2 месяца                                                          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4" name="Line 184"/>
          <p:cNvSpPr>
            <a:spLocks noChangeShapeType="1"/>
          </p:cNvSpPr>
          <p:nvPr/>
        </p:nvSpPr>
        <p:spPr bwMode="auto">
          <a:xfrm>
            <a:off x="2195736" y="2708920"/>
            <a:ext cx="216024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1" name="Line 184"/>
          <p:cNvSpPr>
            <a:spLocks noChangeShapeType="1"/>
          </p:cNvSpPr>
          <p:nvPr/>
        </p:nvSpPr>
        <p:spPr bwMode="auto">
          <a:xfrm>
            <a:off x="4427984" y="2708920"/>
            <a:ext cx="216024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5" name="Text Box 14"/>
          <p:cNvSpPr txBox="1">
            <a:spLocks noChangeArrowheads="1"/>
          </p:cNvSpPr>
          <p:nvPr/>
        </p:nvSpPr>
        <p:spPr bwMode="auto">
          <a:xfrm>
            <a:off x="4644008" y="3356992"/>
            <a:ext cx="1944216" cy="226591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Оплата счетов 2 месяца                                                          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8" name="Line 184"/>
          <p:cNvSpPr>
            <a:spLocks noChangeShapeType="1"/>
          </p:cNvSpPr>
          <p:nvPr/>
        </p:nvSpPr>
        <p:spPr bwMode="auto">
          <a:xfrm>
            <a:off x="4427984" y="3717032"/>
            <a:ext cx="216024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9" name="Line 184"/>
          <p:cNvSpPr>
            <a:spLocks noChangeShapeType="1"/>
          </p:cNvSpPr>
          <p:nvPr/>
        </p:nvSpPr>
        <p:spPr bwMode="auto">
          <a:xfrm>
            <a:off x="6660232" y="3717032"/>
            <a:ext cx="216024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1" name="Text Box 228"/>
          <p:cNvSpPr txBox="1">
            <a:spLocks noChangeArrowheads="1"/>
          </p:cNvSpPr>
          <p:nvPr/>
        </p:nvSpPr>
        <p:spPr bwMode="auto">
          <a:xfrm>
            <a:off x="251520" y="3068960"/>
            <a:ext cx="1872208" cy="49244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«Сдвиг» на 1 месяц по срокам оплаты счетов и по поступаемым Заказчику его выручкам </a:t>
            </a:r>
          </a:p>
        </p:txBody>
      </p: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6876256" y="2564904"/>
            <a:ext cx="1944216" cy="226591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Выручка 4 месяца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4" name="Line 184"/>
          <p:cNvSpPr>
            <a:spLocks noChangeShapeType="1"/>
          </p:cNvSpPr>
          <p:nvPr/>
        </p:nvSpPr>
        <p:spPr bwMode="auto">
          <a:xfrm>
            <a:off x="6660232" y="2708920"/>
            <a:ext cx="216024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7" name="Text Box 9"/>
          <p:cNvSpPr txBox="1">
            <a:spLocks noChangeArrowheads="1"/>
          </p:cNvSpPr>
          <p:nvPr/>
        </p:nvSpPr>
        <p:spPr bwMode="auto">
          <a:xfrm>
            <a:off x="4644008" y="2780929"/>
            <a:ext cx="1944216" cy="226591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Оплата счетов 3 месяца                                                          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8" name="Text Box 9"/>
          <p:cNvSpPr txBox="1">
            <a:spLocks noChangeArrowheads="1"/>
          </p:cNvSpPr>
          <p:nvPr/>
        </p:nvSpPr>
        <p:spPr bwMode="auto">
          <a:xfrm>
            <a:off x="6876256" y="3356992"/>
            <a:ext cx="1944216" cy="226591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Оплата счетов 3 месяца                                                          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9" name="Line 184"/>
          <p:cNvSpPr>
            <a:spLocks noChangeShapeType="1"/>
          </p:cNvSpPr>
          <p:nvPr/>
        </p:nvSpPr>
        <p:spPr bwMode="auto">
          <a:xfrm>
            <a:off x="4355976" y="2996952"/>
            <a:ext cx="288032" cy="36004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0" name="Line 184"/>
          <p:cNvSpPr>
            <a:spLocks noChangeShapeType="1"/>
          </p:cNvSpPr>
          <p:nvPr/>
        </p:nvSpPr>
        <p:spPr bwMode="auto">
          <a:xfrm>
            <a:off x="2123728" y="2996952"/>
            <a:ext cx="288032" cy="36004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1" name="Line 184"/>
          <p:cNvSpPr>
            <a:spLocks noChangeShapeType="1"/>
          </p:cNvSpPr>
          <p:nvPr/>
        </p:nvSpPr>
        <p:spPr bwMode="auto">
          <a:xfrm>
            <a:off x="6588224" y="2996952"/>
            <a:ext cx="288032" cy="36004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2" name="Text Box 15"/>
          <p:cNvSpPr txBox="1">
            <a:spLocks noChangeArrowheads="1"/>
          </p:cNvSpPr>
          <p:nvPr/>
        </p:nvSpPr>
        <p:spPr bwMode="auto">
          <a:xfrm>
            <a:off x="251520" y="2564905"/>
            <a:ext cx="1872208" cy="226591"/>
          </a:xfrm>
          <a:prstGeom prst="rect">
            <a:avLst/>
          </a:prstGeom>
          <a:gradFill rotWithShape="1">
            <a:gsLst>
              <a:gs pos="0">
                <a:srgbClr val="BEDFF4"/>
              </a:gs>
              <a:gs pos="100000">
                <a:srgbClr val="003399">
                  <a:alpha val="65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Выручка 1 месяца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3" name="Text Box 14"/>
          <p:cNvSpPr txBox="1">
            <a:spLocks noChangeArrowheads="1"/>
          </p:cNvSpPr>
          <p:nvPr/>
        </p:nvSpPr>
        <p:spPr bwMode="auto">
          <a:xfrm>
            <a:off x="2411760" y="2564904"/>
            <a:ext cx="1944216" cy="226591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Выручка 2 месяца                                                          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4" name="Text Box 14"/>
          <p:cNvSpPr txBox="1">
            <a:spLocks noChangeArrowheads="1"/>
          </p:cNvSpPr>
          <p:nvPr/>
        </p:nvSpPr>
        <p:spPr bwMode="auto">
          <a:xfrm>
            <a:off x="2411760" y="3573016"/>
            <a:ext cx="1944216" cy="226591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Выручка 2 месяца                                                          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5" name="Text Box 15"/>
          <p:cNvSpPr txBox="1">
            <a:spLocks noChangeArrowheads="1"/>
          </p:cNvSpPr>
          <p:nvPr/>
        </p:nvSpPr>
        <p:spPr bwMode="auto">
          <a:xfrm>
            <a:off x="251520" y="2780928"/>
            <a:ext cx="1872208" cy="226591"/>
          </a:xfrm>
          <a:prstGeom prst="rect">
            <a:avLst/>
          </a:prstGeom>
          <a:gradFill rotWithShape="1">
            <a:gsLst>
              <a:gs pos="0">
                <a:srgbClr val="BEDFF4"/>
              </a:gs>
              <a:gs pos="100000">
                <a:srgbClr val="003399">
                  <a:alpha val="65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Оплата счетов 1 месяца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6" name="Text Box 15"/>
          <p:cNvSpPr txBox="1">
            <a:spLocks noChangeArrowheads="1"/>
          </p:cNvSpPr>
          <p:nvPr/>
        </p:nvSpPr>
        <p:spPr bwMode="auto">
          <a:xfrm>
            <a:off x="2411760" y="3356992"/>
            <a:ext cx="1944216" cy="226591"/>
          </a:xfrm>
          <a:prstGeom prst="rect">
            <a:avLst/>
          </a:prstGeom>
          <a:gradFill rotWithShape="1">
            <a:gsLst>
              <a:gs pos="0">
                <a:srgbClr val="BEDFF4"/>
              </a:gs>
              <a:gs pos="100000">
                <a:srgbClr val="003399">
                  <a:alpha val="65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Оплата счетов 1 месяца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7" name="Text Box 9"/>
          <p:cNvSpPr txBox="1">
            <a:spLocks noChangeArrowheads="1"/>
          </p:cNvSpPr>
          <p:nvPr/>
        </p:nvSpPr>
        <p:spPr bwMode="auto">
          <a:xfrm>
            <a:off x="4644008" y="2564904"/>
            <a:ext cx="1944216" cy="226591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Выручка 3 месяца                                                          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8" name="Text Box 7"/>
          <p:cNvSpPr txBox="1">
            <a:spLocks noChangeArrowheads="1"/>
          </p:cNvSpPr>
          <p:nvPr/>
        </p:nvSpPr>
        <p:spPr bwMode="auto">
          <a:xfrm>
            <a:off x="6876256" y="2780928"/>
            <a:ext cx="1944216" cy="226591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Оплата счетов 4 месяца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9" name="Text Box 9"/>
          <p:cNvSpPr txBox="1">
            <a:spLocks noChangeArrowheads="1"/>
          </p:cNvSpPr>
          <p:nvPr/>
        </p:nvSpPr>
        <p:spPr bwMode="auto">
          <a:xfrm>
            <a:off x="4644008" y="3573016"/>
            <a:ext cx="1944216" cy="226591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Выручка 3 месяца                                                          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0" name="Text Box 7"/>
          <p:cNvSpPr txBox="1">
            <a:spLocks noChangeArrowheads="1"/>
          </p:cNvSpPr>
          <p:nvPr/>
        </p:nvSpPr>
        <p:spPr bwMode="auto">
          <a:xfrm>
            <a:off x="6876256" y="3573016"/>
            <a:ext cx="1944216" cy="226591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Выручка 4 месяца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31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2120" y="3933056"/>
            <a:ext cx="1152127" cy="822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000"/>
                            </p:stCondLst>
                            <p:childTnLst>
                              <p:par>
                                <p:cTn id="13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500"/>
                            </p:stCondLst>
                            <p:childTnLst>
                              <p:par>
                                <p:cTn id="150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6" grpId="0" animBg="1"/>
      <p:bldP spid="49" grpId="0" animBg="1"/>
      <p:bldP spid="52" grpId="0" animBg="1"/>
      <p:bldP spid="53" grpId="0" animBg="1"/>
      <p:bldP spid="57" grpId="0" animBg="1"/>
      <p:bldP spid="71" grpId="0" animBg="1"/>
      <p:bldP spid="42" grpId="0" animBg="1"/>
      <p:bldP spid="44" grpId="0" animBg="1"/>
      <p:bldP spid="51" grpId="0" animBg="1"/>
      <p:bldP spid="87" grpId="0" animBg="1"/>
      <p:bldP spid="91" grpId="0" animBg="1"/>
      <p:bldP spid="99" grpId="0" animBg="1"/>
      <p:bldP spid="62" grpId="0" animBg="1"/>
      <p:bldP spid="81" grpId="0" animBg="1"/>
      <p:bldP spid="105" grpId="0" animBg="1"/>
      <p:bldP spid="112" grpId="0" animBg="1"/>
      <p:bldP spid="117" grpId="0" animBg="1"/>
      <p:bldP spid="118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6778625" cy="1462087"/>
          </a:xfrm>
        </p:spPr>
        <p:txBody>
          <a:bodyPr/>
          <a:lstStyle/>
          <a:p>
            <a:pPr algn="ctr" eaLnBrk="1" hangingPunct="1"/>
            <a:r>
              <a:rPr lang="ru-RU" sz="28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нтернациональная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истема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ачественного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азвития»</a:t>
            </a:r>
            <a:endParaRPr lang="ru-RU" sz="1400" b="1" dirty="0">
              <a:solidFill>
                <a:srgbClr val="0000FF"/>
              </a:solidFill>
              <a:cs typeface="Tahoma" pitchFamily="34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1700807"/>
            <a:ext cx="8572500" cy="4942879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just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ctr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lvl="1" indent="0" algn="ctr" eaLnBrk="1" hangingPunct="1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ru-RU" sz="2000" b="1" dirty="0">
              <a:latin typeface="Arial" charset="0"/>
            </a:endParaRPr>
          </a:p>
        </p:txBody>
      </p: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1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9028" y="2528962"/>
            <a:ext cx="1152127" cy="822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 Box 7">
            <a:extLst>
              <a:ext uri="{FF2B5EF4-FFF2-40B4-BE49-F238E27FC236}">
                <a16:creationId xmlns:a16="http://schemas.microsoft.com/office/drawing/2014/main" id="{5FA6C8EA-1709-54F5-FA2C-2516716066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37" y="2094668"/>
            <a:ext cx="8604283" cy="288147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Схема решения вопросов задолженности для участников ИСКР</a:t>
            </a: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id="{C6D071B3-96AC-299A-7084-601610385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168" y="2527813"/>
            <a:ext cx="1600967" cy="802400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46800" rIns="36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15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Носители задолженностей «Участников»   ИСКР, «ЦЕДЕНТ»</a:t>
            </a:r>
          </a:p>
        </p:txBody>
      </p:sp>
      <p:sp>
        <p:nvSpPr>
          <p:cNvPr id="4" name="Text Box 14">
            <a:extLst>
              <a:ext uri="{FF2B5EF4-FFF2-40B4-BE49-F238E27FC236}">
                <a16:creationId xmlns:a16="http://schemas.microsoft.com/office/drawing/2014/main" id="{D06B46A3-65D3-4C80-C2CF-E72F60113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8100" y="2546706"/>
            <a:ext cx="1255919" cy="802400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46800" rIns="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15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«Участники» ИСКР по спискам для Кредитора                                                              </a:t>
            </a:r>
            <a:endParaRPr lang="de-DE" sz="115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ext Box 15">
            <a:extLst>
              <a:ext uri="{FF2B5EF4-FFF2-40B4-BE49-F238E27FC236}">
                <a16:creationId xmlns:a16="http://schemas.microsoft.com/office/drawing/2014/main" id="{3D566252-2F96-0B5F-0921-CE6D08486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9484" y="2534932"/>
            <a:ext cx="1907300" cy="231507"/>
          </a:xfrm>
          <a:prstGeom prst="rect">
            <a:avLst/>
          </a:prstGeom>
          <a:gradFill rotWithShape="1">
            <a:gsLst>
              <a:gs pos="0">
                <a:srgbClr val="BEDFF4"/>
              </a:gs>
              <a:gs pos="100000">
                <a:srgbClr val="003399">
                  <a:alpha val="65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Договора «Цессии»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ext Box 12">
            <a:extLst>
              <a:ext uri="{FF2B5EF4-FFF2-40B4-BE49-F238E27FC236}">
                <a16:creationId xmlns:a16="http://schemas.microsoft.com/office/drawing/2014/main" id="{209CA76B-FDF6-36BC-5573-87F608B8E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1505" y="2540055"/>
            <a:ext cx="2223566" cy="380480"/>
          </a:xfrm>
          <a:prstGeom prst="rect">
            <a:avLst/>
          </a:prstGeom>
          <a:gradFill rotWithShape="1">
            <a:gsLst>
              <a:gs pos="0">
                <a:srgbClr val="D5FFF4"/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Обмен «Поддержками» по ранговому соглашению</a:t>
            </a:r>
          </a:p>
        </p:txBody>
      </p:sp>
      <p:sp>
        <p:nvSpPr>
          <p:cNvPr id="7" name="Text Box 15">
            <a:extLst>
              <a:ext uri="{FF2B5EF4-FFF2-40B4-BE49-F238E27FC236}">
                <a16:creationId xmlns:a16="http://schemas.microsoft.com/office/drawing/2014/main" id="{B8041FED-AFA0-CE94-C360-02B4BD4CA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9040" y="2940436"/>
            <a:ext cx="1907299" cy="380480"/>
          </a:xfrm>
          <a:prstGeom prst="rect">
            <a:avLst/>
          </a:prstGeom>
          <a:gradFill rotWithShape="1">
            <a:gsLst>
              <a:gs pos="0">
                <a:srgbClr val="BEDFF4"/>
              </a:gs>
              <a:gs pos="100000">
                <a:srgbClr val="003399">
                  <a:alpha val="65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Передача «Права требования» по долгам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Line 184">
            <a:extLst>
              <a:ext uri="{FF2B5EF4-FFF2-40B4-BE49-F238E27FC236}">
                <a16:creationId xmlns:a16="http://schemas.microsoft.com/office/drawing/2014/main" id="{F094EA1E-77E0-85F7-CC18-2FAC77A788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29039" y="2825054"/>
            <a:ext cx="1907299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" name="Text Box 12">
            <a:extLst>
              <a:ext uri="{FF2B5EF4-FFF2-40B4-BE49-F238E27FC236}">
                <a16:creationId xmlns:a16="http://schemas.microsoft.com/office/drawing/2014/main" id="{BC0F81BF-379E-09B1-DEDC-6FCB39897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1505" y="2980754"/>
            <a:ext cx="2223566" cy="380480"/>
          </a:xfrm>
          <a:prstGeom prst="rect">
            <a:avLst/>
          </a:prstGeom>
          <a:gradFill rotWithShape="1">
            <a:gsLst>
              <a:gs pos="0">
                <a:srgbClr val="D5FFF4"/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«Взаимозачёт» «Прямой» и «Встречной» ссуд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9C8B5A94-751E-8768-0886-F5642FE37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169" y="3764028"/>
            <a:ext cx="1600966" cy="442035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Доля компенсации от </a:t>
            </a:r>
            <a:r>
              <a:rPr lang="en-GB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DRIMEX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«реальными» деньгами (5,00%)</a:t>
            </a: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E4827BF2-7DD7-0E8D-9FDC-FF2BDBE2F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9485" y="3779696"/>
            <a:ext cx="1913915" cy="463846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46800" rIns="36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АКТИВА по балансу «ЦЕДЕНТА» (Деньги) –  5,00%</a:t>
            </a:r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38A03612-96F3-213D-C737-AEE571B8C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28" y="4304400"/>
            <a:ext cx="1615959" cy="1180699"/>
          </a:xfrm>
          <a:prstGeom prst="rect">
            <a:avLst/>
          </a:prstGeom>
          <a:gradFill rotWithShape="1">
            <a:gsLst>
              <a:gs pos="0">
                <a:srgbClr val="FECFC6"/>
              </a:gs>
              <a:gs pos="100000">
                <a:srgbClr val="FB472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Доля компенсации от </a:t>
            </a:r>
            <a:r>
              <a:rPr lang="en-GB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DRIMEX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«договорными обязательствами» по пунктам 2.1., 2.2. и 2.3. Предложения </a:t>
            </a: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  <a:hlinkClick r:id="rId5"/>
              </a:rPr>
              <a:t>https://drimex.net/bankschulden/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или п. 2 договора «ЦЕССИИ» (более 95,00%)</a:t>
            </a:r>
          </a:p>
        </p:txBody>
      </p:sp>
      <p:sp>
        <p:nvSpPr>
          <p:cNvPr id="14" name="Text Box 9">
            <a:extLst>
              <a:ext uri="{FF2B5EF4-FFF2-40B4-BE49-F238E27FC236}">
                <a16:creationId xmlns:a16="http://schemas.microsoft.com/office/drawing/2014/main" id="{9681239A-1F65-2893-528C-F514EB071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9485" y="4304400"/>
            <a:ext cx="1913915" cy="1202510"/>
          </a:xfrm>
          <a:prstGeom prst="rect">
            <a:avLst/>
          </a:prstGeom>
          <a:gradFill rotWithShape="1">
            <a:gsLst>
              <a:gs pos="0">
                <a:srgbClr val="F0E0D5"/>
              </a:gs>
              <a:gs pos="100000">
                <a:srgbClr val="C5865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46800" rIns="36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АКТИВА по балансу «ЦЕДЕНТА» (договорные обязательства «</a:t>
            </a:r>
            <a:r>
              <a:rPr lang="de-DE" sz="800" b="1" dirty="0">
                <a:latin typeface="Verdana" panose="020B0604030504040204" pitchFamily="34" charset="0"/>
                <a:ea typeface="Verdana" panose="020B0604030504040204" pitchFamily="34" charset="0"/>
              </a:rPr>
              <a:t>ЦЕССИОНАРИ</a:t>
            </a:r>
            <a:r>
              <a:rPr lang="ru-RU" sz="800" b="1" dirty="0">
                <a:latin typeface="Verdana" panose="020B0604030504040204" pitchFamily="34" charset="0"/>
                <a:ea typeface="Verdana" panose="020B0604030504040204" pitchFamily="34" charset="0"/>
              </a:rPr>
              <a:t>Я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») – более 95,00% с получением «Залога» от </a:t>
            </a: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DRIMEX 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 его технологического оборудования по «Временному ввозу»</a:t>
            </a:r>
          </a:p>
        </p:txBody>
      </p:sp>
      <p:sp>
        <p:nvSpPr>
          <p:cNvPr id="15" name="Text Box 11">
            <a:extLst>
              <a:ext uri="{FF2B5EF4-FFF2-40B4-BE49-F238E27FC236}">
                <a16:creationId xmlns:a16="http://schemas.microsoft.com/office/drawing/2014/main" id="{DEDD55CD-56B1-4638-6883-6A4E5DF12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28" y="3450247"/>
            <a:ext cx="8572499" cy="215444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7C57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«Кредитная эмиссия» для «Должников» (30%) от суммы первоначальной задолженности с перечислением на счёт </a:t>
            </a:r>
            <a:r>
              <a:rPr lang="de-DE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DRIMEX</a:t>
            </a:r>
            <a:r>
              <a:rPr lang="ru-RU" sz="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(28,50%)</a:t>
            </a:r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B0B0D5E3-0CE2-FC97-9E6D-05C7794AF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28" y="5571915"/>
            <a:ext cx="8589291" cy="380480"/>
          </a:xfrm>
          <a:prstGeom prst="rect">
            <a:avLst/>
          </a:prstGeom>
          <a:gradFill rotWithShape="1">
            <a:gsLst>
              <a:gs pos="0">
                <a:srgbClr val="BEDFF4"/>
              </a:gs>
              <a:gs pos="100000">
                <a:srgbClr val="003399">
                  <a:alpha val="65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Приобретение или Участия «ЦЕДЕНТА» в программах по «Синтетическим деньгам» до объемов 130% и более от «первоначальной задолженности» на базе 5,00% «реальных денег»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" name="Text Box 14">
            <a:extLst>
              <a:ext uri="{FF2B5EF4-FFF2-40B4-BE49-F238E27FC236}">
                <a16:creationId xmlns:a16="http://schemas.microsoft.com/office/drawing/2014/main" id="{6EF74EB0-0669-F634-0BC8-1CF28D1E8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28" y="6017909"/>
            <a:ext cx="8589291" cy="534368"/>
          </a:xfrm>
          <a:prstGeom prst="rect">
            <a:avLst/>
          </a:prstGeom>
          <a:gradFill rotWithShape="1">
            <a:gsLst>
              <a:gs pos="0">
                <a:srgbClr val="C9F4C7"/>
              </a:gs>
              <a:gs pos="100000">
                <a:srgbClr val="42DA3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Совместная реализация «реальных продуктивных проектов» и преобразование «Синтетических» – в «Реальные» деньги, сокращение инфляции, насыщение рынка новой «товарной массой», повышение благосостояния «Участников» ИСКР в своей стране на условиях договора «ЦЕССИИ»                                                     </a:t>
            </a:r>
            <a:endParaRPr lang="de-DE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Text Box 12">
            <a:extLst>
              <a:ext uri="{FF2B5EF4-FFF2-40B4-BE49-F238E27FC236}">
                <a16:creationId xmlns:a16="http://schemas.microsoft.com/office/drawing/2014/main" id="{5DD6D089-90E2-F64B-EF8A-CF583F3700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3750" y="3782834"/>
            <a:ext cx="4843477" cy="1692771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A1D1E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Успешное построение «Народной экономики» по алгоритму альтернативной глобальной системы «Качественного Развития» (Системы Совершенного Справедливого Развития»), с формированием «Хорошей Глобализации» в первой социально-экономической формации «</a:t>
            </a:r>
            <a:r>
              <a:rPr lang="ru-RU" sz="13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Ампоцелизм</a:t>
            </a:r>
            <a:r>
              <a:rPr lang="ru-RU" sz="1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», как «Союз Совершенного Справедливого Развития»</a:t>
            </a:r>
          </a:p>
        </p:txBody>
      </p:sp>
    </p:spTree>
    <p:extLst>
      <p:ext uri="{BB962C8B-B14F-4D97-AF65-F5344CB8AC3E}">
        <p14:creationId xmlns:p14="http://schemas.microsoft.com/office/powerpoint/2010/main" val="194871756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6778625" cy="1462087"/>
          </a:xfrm>
        </p:spPr>
        <p:txBody>
          <a:bodyPr/>
          <a:lstStyle/>
          <a:p>
            <a:pPr algn="ctr" eaLnBrk="1" hangingPunct="1"/>
            <a:r>
              <a:rPr lang="ru-RU" sz="16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нтернациональная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истема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ачественного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</a:t>
            </a:r>
            <a:r>
              <a:rPr lang="ru-RU" sz="14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азвития»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332656"/>
            <a:ext cx="1285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hteck 4"/>
          <p:cNvSpPr>
            <a:spLocks noChangeArrowheads="1"/>
          </p:cNvSpPr>
          <p:nvPr/>
        </p:nvSpPr>
        <p:spPr bwMode="auto">
          <a:xfrm>
            <a:off x="1763688" y="1988840"/>
            <a:ext cx="57070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Благодарим за внимание !</a:t>
            </a:r>
            <a:endParaRPr lang="de-DE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3568" y="2420888"/>
            <a:ext cx="7848872" cy="4114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ru-RU" sz="2800" b="1" dirty="0">
              <a:solidFill>
                <a:srgbClr val="0000FF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endParaRPr lang="de-DE" sz="2800" b="1" dirty="0">
              <a:solidFill>
                <a:srgbClr val="0000FF"/>
              </a:solidFill>
            </a:endParaRPr>
          </a:p>
          <a:p>
            <a:pPr algn="ctr" eaLnBrk="1" hangingPunct="1">
              <a:buNone/>
            </a:pPr>
            <a:r>
              <a:rPr lang="ru-RU" sz="28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Шмидт Александр </a:t>
            </a:r>
            <a:r>
              <a:rPr lang="ru-RU" sz="2800" b="1" dirty="0" err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Вольдемарович</a:t>
            </a:r>
            <a:r>
              <a:rPr lang="ru-RU" sz="28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ru-RU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 eaLnBrk="1" hangingPunct="1">
              <a:buNone/>
            </a:pPr>
            <a:r>
              <a:rPr lang="ru-RU" sz="28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S-100.000.000.001</a:t>
            </a:r>
            <a:br>
              <a:rPr lang="ru-RU" sz="28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8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E-Mail: </a:t>
            </a:r>
            <a:r>
              <a:rPr lang="de-DE" sz="2800" dirty="0" err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schmidt</a:t>
            </a:r>
            <a:r>
              <a:rPr lang="ru-RU" sz="28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@</a:t>
            </a:r>
            <a:r>
              <a:rPr lang="de-DE" sz="2800" dirty="0" err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drimex</a:t>
            </a:r>
            <a:r>
              <a:rPr lang="ru-RU" sz="28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de-DE" sz="28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</a:t>
            </a:r>
            <a:br>
              <a:rPr lang="ru-RU" sz="28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8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Skype-Имя: </a:t>
            </a:r>
            <a:r>
              <a:rPr lang="de-DE" sz="2800" dirty="0" err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schmidt-drimex</a:t>
            </a:r>
            <a:r>
              <a:rPr lang="ru-RU" sz="28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</a:p>
          <a:p>
            <a:pPr algn="ctr" eaLnBrk="1" hangingPunct="1">
              <a:buNone/>
            </a:pPr>
            <a:r>
              <a:rPr lang="ru-RU" sz="28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Германия</a:t>
            </a:r>
            <a:r>
              <a:rPr lang="ru-RU" sz="28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eaLnBrk="1" hangingPunct="1">
              <a:buFont typeface="Wingdings" pitchFamily="2" charset="2"/>
              <a:buNone/>
            </a:pPr>
            <a:endParaRPr lang="ru-RU" sz="2800" i="1" dirty="0">
              <a:solidFill>
                <a:schemeClr val="tx2"/>
              </a:solidFill>
              <a:latin typeface="Garamond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theme/theme1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0</TotalTime>
  <Words>1705</Words>
  <Application>Microsoft Office PowerPoint</Application>
  <PresentationFormat>Bildschirmpräsentation (4:3)</PresentationFormat>
  <Paragraphs>219</Paragraphs>
  <Slides>9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6" baseType="lpstr">
      <vt:lpstr>Arial</vt:lpstr>
      <vt:lpstr>Calibri</vt:lpstr>
      <vt:lpstr>Garamond</vt:lpstr>
      <vt:lpstr>Tahoma</vt:lpstr>
      <vt:lpstr>Verdana</vt:lpstr>
      <vt:lpstr>Wingdings</vt:lpstr>
      <vt:lpstr>Палитра</vt:lpstr>
      <vt:lpstr>PowerPoint-Präsentation</vt:lpstr>
      <vt:lpstr>«Интернациональная Система Качественного Развития»</vt:lpstr>
      <vt:lpstr>«Интернациональная Система Качественного Развития»</vt:lpstr>
      <vt:lpstr>«Интернациональная Система Качественного Развития»</vt:lpstr>
      <vt:lpstr>«Интернациональная Система Качественного Развития»</vt:lpstr>
      <vt:lpstr>«Интернациональная Система Качественного Развития»</vt:lpstr>
      <vt:lpstr>«Интернациональная Система Качественного Развития»</vt:lpstr>
      <vt:lpstr>«Интернациональная Система Качественного Развития»</vt:lpstr>
      <vt:lpstr>«Интернациональная Система Качественного Развития»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Alexander Schmidt</cp:lastModifiedBy>
  <cp:revision>797</cp:revision>
  <dcterms:created xsi:type="dcterms:W3CDTF">2004-11-23T09:22:06Z</dcterms:created>
  <dcterms:modified xsi:type="dcterms:W3CDTF">2024-11-28T07:48:08Z</dcterms:modified>
</cp:coreProperties>
</file>